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0"/>
  </p:notesMasterIdLst>
  <p:sldIdLst>
    <p:sldId id="256" r:id="rId2"/>
    <p:sldId id="257" r:id="rId3"/>
    <p:sldId id="262" r:id="rId4"/>
    <p:sldId id="258" r:id="rId5"/>
    <p:sldId id="259" r:id="rId6"/>
    <p:sldId id="260" r:id="rId7"/>
    <p:sldId id="261" r:id="rId8"/>
    <p:sldId id="263" r:id="rId9"/>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2" autoAdjust="0"/>
    <p:restoredTop sz="94660"/>
  </p:normalViewPr>
  <p:slideViewPr>
    <p:cSldViewPr>
      <p:cViewPr varScale="1">
        <p:scale>
          <a:sx n="104" d="100"/>
          <a:sy n="104" d="100"/>
        </p:scale>
        <p:origin x="-1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BAAFD17-9ED9-45C8-98B2-B3A45609C27E}" type="slidenum">
              <a:rPr lang="en-US"/>
              <a:pPr>
                <a:defRPr/>
              </a:pPr>
              <a:t>‹#›</a:t>
            </a:fld>
            <a:endParaRPr lang="en-US"/>
          </a:p>
        </p:txBody>
      </p:sp>
    </p:spTree>
    <p:extLst>
      <p:ext uri="{BB962C8B-B14F-4D97-AF65-F5344CB8AC3E}">
        <p14:creationId xmlns:p14="http://schemas.microsoft.com/office/powerpoint/2010/main" val="4246943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4D1F8F90-C08D-46DC-8BD1-6C9CAFDBD802}" type="slidenum">
              <a:rPr lang="en-US" smtClean="0"/>
              <a:pPr/>
              <a:t>1</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6BD0BE27-6726-4D00-BF9E-DB0C4DE102AA}" type="slidenum">
              <a:rPr lang="en-US" smtClean="0"/>
              <a:pPr/>
              <a:t>2</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163FE6DE-AD48-4705-B1A0-408BCF37620A}" type="slidenum">
              <a:rPr lang="en-US" smtClean="0"/>
              <a:pPr/>
              <a:t>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91E4820D-0D6F-42DF-9729-2F35B5D2897D}" type="slidenum">
              <a:rPr lang="en-US" smtClean="0"/>
              <a:pPr/>
              <a:t>4</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4CD9C127-02DA-46D6-B0BE-ACA0E0DCE567}" type="slidenum">
              <a:rPr lang="en-US" smtClean="0"/>
              <a:pPr/>
              <a:t>5</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A8E5B98B-1B2D-4AFB-BCE4-5406A98F1C7E}" type="slidenum">
              <a:rPr lang="en-US" smtClean="0"/>
              <a:pPr/>
              <a:t>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253B9C35-8B74-4F5A-ACD4-4AEF0612748F}"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4D1F8F90-C08D-46DC-8BD1-6C9CAFDBD802}" type="slidenum">
              <a:rPr lang="en-US" smtClean="0"/>
              <a:pPr/>
              <a:t>8</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8916EA-BB5E-453A-8089-613849A3C465}"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C32B38-7048-4ADD-85EF-E6BBA7525A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6AB3F9-A09F-4ED7-B203-D0CEB11CDEA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EAAEE-8B2E-43D2-8189-A8EF25BF3B6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B67BF-75C8-4C43-AE22-4333ADE7B13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8E04CC-BB35-4298-9136-FFB56CEDDFE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31DC976-D6E9-4C78-A30C-3796C11A427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15E297-561E-4EBF-848F-662915483CA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22D3593-2C91-45E1-8ECF-C84E8D21C2B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B688CA-FA0D-4D96-A720-5C01D3FB8051}"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1894C756-50D7-4700-A6CA-DB8B191261E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B5CAAC80-8DDD-4F92-8447-43EC7F0B3C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Studio\AppData\Local\Temp\Rar$DI03.941\5.jpg"/>
          <p:cNvPicPr>
            <a:picLocks noChangeAspect="1" noChangeArrowheads="1"/>
          </p:cNvPicPr>
          <p:nvPr/>
        </p:nvPicPr>
        <p:blipFill>
          <a:blip r:embed="rId3" cstate="print"/>
          <a:srcRect/>
          <a:stretch>
            <a:fillRect/>
          </a:stretch>
        </p:blipFill>
        <p:spPr bwMode="auto">
          <a:xfrm>
            <a:off x="0" y="0"/>
            <a:ext cx="9144000" cy="5715000"/>
          </a:xfrm>
          <a:prstGeom prst="rect">
            <a:avLst/>
          </a:prstGeom>
          <a:noFill/>
        </p:spPr>
      </p:pic>
      <p:sp>
        <p:nvSpPr>
          <p:cNvPr id="2050" name="Rectangle 2"/>
          <p:cNvSpPr>
            <a:spLocks noGrp="1" noChangeArrowheads="1"/>
          </p:cNvSpPr>
          <p:nvPr>
            <p:ph type="ctrTitle"/>
          </p:nvPr>
        </p:nvSpPr>
        <p:spPr>
          <a:xfrm>
            <a:off x="228600" y="5791200"/>
            <a:ext cx="80772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en-US" sz="5400" dirty="0" smtClean="0">
                <a:solidFill>
                  <a:srgbClr val="C00000"/>
                </a:solidFill>
              </a:rPr>
              <a:t>Valley Gang Prevention</a:t>
            </a:r>
          </a:p>
        </p:txBody>
      </p:sp>
      <p:sp>
        <p:nvSpPr>
          <p:cNvPr id="2051" name="Rectangle 3"/>
          <p:cNvSpPr>
            <a:spLocks noGrp="1" noChangeArrowheads="1"/>
          </p:cNvSpPr>
          <p:nvPr>
            <p:ph type="subTitle" idx="1"/>
          </p:nvPr>
        </p:nvSpPr>
        <p:spPr>
          <a:xfrm>
            <a:off x="0" y="5282184"/>
            <a:ext cx="8077200" cy="43281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dirty="0" smtClean="0"/>
              <a:t>Hemet/San Jacinto Valley Chamber of Commerce</a:t>
            </a:r>
          </a:p>
        </p:txBody>
      </p:sp>
      <p:pic>
        <p:nvPicPr>
          <p:cNvPr id="8" name="Picture 7" descr="vgp.png"/>
          <p:cNvPicPr>
            <a:picLocks noChangeAspect="1"/>
          </p:cNvPicPr>
          <p:nvPr/>
        </p:nvPicPr>
        <p:blipFill>
          <a:blip r:embed="rId4" cstate="print"/>
          <a:stretch>
            <a:fillRect/>
          </a:stretch>
        </p:blipFill>
        <p:spPr>
          <a:xfrm>
            <a:off x="2438400" y="381000"/>
            <a:ext cx="4572000" cy="3799840"/>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Studio\AppData\Local\Temp\Rar$DI03.941\5.jpg"/>
          <p:cNvPicPr>
            <a:picLocks noChangeAspect="1" noChangeArrowheads="1"/>
          </p:cNvPicPr>
          <p:nvPr/>
        </p:nvPicPr>
        <p:blipFill>
          <a:blip r:embed="rId3" cstate="print"/>
          <a:srcRect/>
          <a:stretch>
            <a:fillRect/>
          </a:stretch>
        </p:blipFill>
        <p:spPr bwMode="auto">
          <a:xfrm>
            <a:off x="0" y="0"/>
            <a:ext cx="9144000" cy="1371600"/>
          </a:xfrm>
          <a:prstGeom prst="rect">
            <a:avLst/>
          </a:prstGeom>
          <a:noFill/>
        </p:spPr>
      </p:pic>
      <p:sp>
        <p:nvSpPr>
          <p:cNvPr id="9218" name="Rectangle 2"/>
          <p:cNvSpPr>
            <a:spLocks noGrp="1" noChangeArrowheads="1"/>
          </p:cNvSpPr>
          <p:nvPr>
            <p:ph type="title"/>
          </p:nvPr>
        </p:nvSpPr>
        <p:spPr/>
        <p:txBody>
          <a:bodyPr/>
          <a:lstStyle/>
          <a:p>
            <a:pPr algn="ctr" eaLnBrk="1" hangingPunct="1">
              <a:defRPr/>
            </a:pPr>
            <a:r>
              <a:rPr lang="en-US" dirty="0" smtClean="0">
                <a:solidFill>
                  <a:srgbClr val="C00000"/>
                </a:solidFill>
              </a:rPr>
              <a:t>The Problem</a:t>
            </a:r>
          </a:p>
        </p:txBody>
      </p:sp>
      <p:sp>
        <p:nvSpPr>
          <p:cNvPr id="9219" name="Rectangle 3"/>
          <p:cNvSpPr>
            <a:spLocks noGrp="1" noChangeArrowheads="1"/>
          </p:cNvSpPr>
          <p:nvPr>
            <p:ph idx="1"/>
          </p:nvPr>
        </p:nvSpPr>
        <p:spPr>
          <a:xfrm>
            <a:off x="76200" y="1676400"/>
            <a:ext cx="5562600" cy="5029200"/>
          </a:xfrm>
        </p:spPr>
        <p:txBody>
          <a:bodyPr/>
          <a:lstStyle/>
          <a:p>
            <a:pPr eaLnBrk="1" hangingPunct="1">
              <a:defRPr/>
            </a:pPr>
            <a:r>
              <a:rPr lang="en-US" dirty="0" smtClean="0"/>
              <a:t>Last summer the City of Hemet experienced two black gang related homicides with multiple shootings.  Witnesses were unwilling to cooperate with police to solve the case.</a:t>
            </a:r>
          </a:p>
          <a:p>
            <a:pPr eaLnBrk="1" hangingPunct="1">
              <a:defRPr/>
            </a:pPr>
            <a:endParaRPr lang="en-US" dirty="0" smtClean="0"/>
          </a:p>
        </p:txBody>
      </p:sp>
      <p:pic>
        <p:nvPicPr>
          <p:cNvPr id="4100" name="Picture 5" descr="ANd9GcQrGWR6y3cbaFphaYy3HNm5lBQ8xJ1mJV633XyzngC4J5LuRsrLWA"/>
          <p:cNvPicPr>
            <a:picLocks noChangeAspect="1" noChangeArrowheads="1"/>
          </p:cNvPicPr>
          <p:nvPr/>
        </p:nvPicPr>
        <p:blipFill>
          <a:blip r:embed="rId4" cstate="print"/>
          <a:srcRect/>
          <a:stretch>
            <a:fillRect/>
          </a:stretch>
        </p:blipFill>
        <p:spPr bwMode="auto">
          <a:xfrm>
            <a:off x="5562600" y="1700317"/>
            <a:ext cx="3371850" cy="4090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vgp.png"/>
          <p:cNvPicPr>
            <a:picLocks noChangeAspect="1"/>
          </p:cNvPicPr>
          <p:nvPr/>
        </p:nvPicPr>
        <p:blipFill>
          <a:blip r:embed="rId5" cstate="print"/>
          <a:stretch>
            <a:fillRect/>
          </a:stretch>
        </p:blipFill>
        <p:spPr>
          <a:xfrm>
            <a:off x="7772400" y="238760"/>
            <a:ext cx="1179674" cy="9804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Studio\AppData\Local\Temp\Rar$DI03.941\5.jpg"/>
          <p:cNvPicPr>
            <a:picLocks noChangeAspect="1" noChangeArrowheads="1"/>
          </p:cNvPicPr>
          <p:nvPr/>
        </p:nvPicPr>
        <p:blipFill>
          <a:blip r:embed="rId3" cstate="print"/>
          <a:srcRect/>
          <a:stretch>
            <a:fillRect/>
          </a:stretch>
        </p:blipFill>
        <p:spPr bwMode="auto">
          <a:xfrm>
            <a:off x="0" y="0"/>
            <a:ext cx="9144000" cy="1371600"/>
          </a:xfrm>
          <a:prstGeom prst="rect">
            <a:avLst/>
          </a:prstGeom>
          <a:noFill/>
        </p:spPr>
      </p:pic>
      <p:sp>
        <p:nvSpPr>
          <p:cNvPr id="19458" name="Rectangle 2"/>
          <p:cNvSpPr>
            <a:spLocks noGrp="1" noChangeArrowheads="1"/>
          </p:cNvSpPr>
          <p:nvPr>
            <p:ph type="title"/>
          </p:nvPr>
        </p:nvSpPr>
        <p:spPr/>
        <p:txBody>
          <a:bodyPr/>
          <a:lstStyle/>
          <a:p>
            <a:pPr algn="ctr" eaLnBrk="1" hangingPunct="1">
              <a:defRPr/>
            </a:pPr>
            <a:r>
              <a:rPr lang="en-US" dirty="0" smtClean="0">
                <a:solidFill>
                  <a:srgbClr val="C00000"/>
                </a:solidFill>
              </a:rPr>
              <a:t>The Growing Problem</a:t>
            </a:r>
          </a:p>
        </p:txBody>
      </p:sp>
      <p:pic>
        <p:nvPicPr>
          <p:cNvPr id="5123" name="Picture 11" descr="ANd9GcSkZ3oaL2aObZf7k4yAi_c3yWLu1Hx1QFheoV18u8aEzwLpd6laILFHdnXN"/>
          <p:cNvPicPr>
            <a:picLocks noChangeAspect="1" noChangeArrowheads="1"/>
          </p:cNvPicPr>
          <p:nvPr/>
        </p:nvPicPr>
        <p:blipFill>
          <a:blip r:embed="rId4" cstate="print"/>
          <a:srcRect/>
          <a:stretch>
            <a:fillRect/>
          </a:stretch>
        </p:blipFill>
        <p:spPr bwMode="auto">
          <a:xfrm>
            <a:off x="1828800" y="1752600"/>
            <a:ext cx="2514600" cy="1752600"/>
          </a:xfrm>
          <a:prstGeom prst="snip2Diag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124" name="Picture 13" descr="ANd9GcRncdL4pqho_Viv2l8iYyl2FcBa67cHCsPoi1QNR9AZM1wX8D3wyw"/>
          <p:cNvPicPr>
            <a:picLocks noChangeAspect="1" noChangeArrowheads="1"/>
          </p:cNvPicPr>
          <p:nvPr/>
        </p:nvPicPr>
        <p:blipFill>
          <a:blip r:embed="rId5" cstate="print"/>
          <a:srcRect/>
          <a:stretch>
            <a:fillRect/>
          </a:stretch>
        </p:blipFill>
        <p:spPr bwMode="auto">
          <a:xfrm>
            <a:off x="5562600" y="1828800"/>
            <a:ext cx="2466975" cy="1847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5" name="Picture 15" descr="ANd9GcRX2bfEwwYRUncBE_yYTxeETbWnAFlTBNfUobK0qm5qk55_9MA7"/>
          <p:cNvPicPr>
            <a:picLocks noChangeAspect="1" noChangeArrowheads="1"/>
          </p:cNvPicPr>
          <p:nvPr/>
        </p:nvPicPr>
        <p:blipFill>
          <a:blip r:embed="rId6" cstate="print"/>
          <a:srcRect/>
          <a:stretch>
            <a:fillRect/>
          </a:stretch>
        </p:blipFill>
        <p:spPr bwMode="auto">
          <a:xfrm>
            <a:off x="914400" y="4038600"/>
            <a:ext cx="1895475" cy="2409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6" name="Picture 17" descr="ebt-its-free"/>
          <p:cNvPicPr>
            <a:picLocks noChangeAspect="1" noChangeArrowheads="1"/>
          </p:cNvPicPr>
          <p:nvPr/>
        </p:nvPicPr>
        <p:blipFill>
          <a:blip r:embed="rId7" cstate="print"/>
          <a:srcRect/>
          <a:stretch>
            <a:fillRect/>
          </a:stretch>
        </p:blipFill>
        <p:spPr bwMode="auto">
          <a:xfrm>
            <a:off x="4495800" y="4114800"/>
            <a:ext cx="3867150"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vgp.png"/>
          <p:cNvPicPr>
            <a:picLocks noChangeAspect="1"/>
          </p:cNvPicPr>
          <p:nvPr/>
        </p:nvPicPr>
        <p:blipFill>
          <a:blip r:embed="rId8" cstate="print"/>
          <a:stretch>
            <a:fillRect/>
          </a:stretch>
        </p:blipFill>
        <p:spPr>
          <a:xfrm>
            <a:off x="7772400" y="238760"/>
            <a:ext cx="1179674" cy="9804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tudio\AppData\Local\Temp\Rar$DI03.941\5.jpg"/>
          <p:cNvPicPr>
            <a:picLocks noChangeAspect="1" noChangeArrowheads="1"/>
          </p:cNvPicPr>
          <p:nvPr/>
        </p:nvPicPr>
        <p:blipFill>
          <a:blip r:embed="rId3" cstate="print"/>
          <a:srcRect/>
          <a:stretch>
            <a:fillRect/>
          </a:stretch>
        </p:blipFill>
        <p:spPr bwMode="auto">
          <a:xfrm>
            <a:off x="0" y="0"/>
            <a:ext cx="9144000" cy="1371600"/>
          </a:xfrm>
          <a:prstGeom prst="rect">
            <a:avLst/>
          </a:prstGeom>
          <a:noFill/>
        </p:spPr>
      </p:pic>
      <p:sp>
        <p:nvSpPr>
          <p:cNvPr id="11266" name="Rectangle 2"/>
          <p:cNvSpPr>
            <a:spLocks noGrp="1" noChangeArrowheads="1"/>
          </p:cNvSpPr>
          <p:nvPr>
            <p:ph type="title"/>
          </p:nvPr>
        </p:nvSpPr>
        <p:spPr>
          <a:xfrm>
            <a:off x="457200" y="0"/>
            <a:ext cx="8229600" cy="1182688"/>
          </a:xfrm>
        </p:spPr>
        <p:txBody>
          <a:bodyPr/>
          <a:lstStyle/>
          <a:p>
            <a:pPr algn="ctr" eaLnBrk="1" hangingPunct="1">
              <a:defRPr/>
            </a:pPr>
            <a:r>
              <a:rPr lang="en-US" dirty="0" smtClean="0">
                <a:solidFill>
                  <a:srgbClr val="C00000"/>
                </a:solidFill>
              </a:rPr>
              <a:t>The Motivation</a:t>
            </a:r>
          </a:p>
        </p:txBody>
      </p:sp>
      <p:sp>
        <p:nvSpPr>
          <p:cNvPr id="11267" name="Rectangle 3"/>
          <p:cNvSpPr>
            <a:spLocks noGrp="1" noChangeArrowheads="1"/>
          </p:cNvSpPr>
          <p:nvPr>
            <p:ph idx="1"/>
          </p:nvPr>
        </p:nvSpPr>
        <p:spPr>
          <a:xfrm>
            <a:off x="0" y="1524000"/>
            <a:ext cx="9144000" cy="3200400"/>
          </a:xfrm>
        </p:spPr>
        <p:txBody>
          <a:bodyPr/>
          <a:lstStyle/>
          <a:p>
            <a:pPr eaLnBrk="1" hangingPunct="1">
              <a:defRPr/>
            </a:pPr>
            <a:r>
              <a:rPr lang="en-US" dirty="0" smtClean="0"/>
              <a:t>Concern from local citizens and business owners motivated the Chamber of Commerce to address the social development of our growing black youth population.  It was determined that we can attack gangs at their root by educating  and protecting our school-age children. </a:t>
            </a:r>
          </a:p>
        </p:txBody>
      </p:sp>
      <p:pic>
        <p:nvPicPr>
          <p:cNvPr id="6148" name="Picture 4" descr="harvest 2"/>
          <p:cNvPicPr>
            <a:picLocks noChangeAspect="1" noChangeArrowheads="1"/>
          </p:cNvPicPr>
          <p:nvPr/>
        </p:nvPicPr>
        <p:blipFill>
          <a:blip r:embed="rId4" cstate="print"/>
          <a:srcRect/>
          <a:stretch>
            <a:fillRect/>
          </a:stretch>
        </p:blipFill>
        <p:spPr bwMode="auto">
          <a:xfrm>
            <a:off x="762000" y="4724400"/>
            <a:ext cx="2535238" cy="1901825"/>
          </a:xfrm>
          <a:prstGeom prst="rect">
            <a:avLst/>
          </a:prstGeom>
          <a:noFill/>
          <a:ln w="9525">
            <a:noFill/>
            <a:miter lim="800000"/>
            <a:headEnd/>
            <a:tailEnd/>
          </a:ln>
        </p:spPr>
      </p:pic>
      <p:pic>
        <p:nvPicPr>
          <p:cNvPr id="6149" name="Picture 5" descr="harvest 1"/>
          <p:cNvPicPr>
            <a:picLocks noChangeAspect="1" noChangeArrowheads="1"/>
          </p:cNvPicPr>
          <p:nvPr/>
        </p:nvPicPr>
        <p:blipFill>
          <a:blip r:embed="rId5" cstate="print"/>
          <a:srcRect/>
          <a:stretch>
            <a:fillRect/>
          </a:stretch>
        </p:blipFill>
        <p:spPr bwMode="auto">
          <a:xfrm>
            <a:off x="3505200" y="4724400"/>
            <a:ext cx="2539436" cy="1905000"/>
          </a:xfrm>
          <a:prstGeom prst="rect">
            <a:avLst/>
          </a:prstGeom>
          <a:noFill/>
          <a:ln w="9525">
            <a:noFill/>
            <a:miter lim="800000"/>
            <a:headEnd/>
            <a:tailEnd/>
          </a:ln>
        </p:spPr>
      </p:pic>
      <p:pic>
        <p:nvPicPr>
          <p:cNvPr id="7" name="Picture 6" descr="vgp.png"/>
          <p:cNvPicPr>
            <a:picLocks noChangeAspect="1"/>
          </p:cNvPicPr>
          <p:nvPr/>
        </p:nvPicPr>
        <p:blipFill>
          <a:blip r:embed="rId6" cstate="print"/>
          <a:stretch>
            <a:fillRect/>
          </a:stretch>
        </p:blipFill>
        <p:spPr>
          <a:xfrm>
            <a:off x="7772400" y="238760"/>
            <a:ext cx="1179674" cy="9804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Studio\AppData\Local\Temp\Rar$DI03.941\5.jpg"/>
          <p:cNvPicPr>
            <a:picLocks noChangeAspect="1" noChangeArrowheads="1"/>
          </p:cNvPicPr>
          <p:nvPr/>
        </p:nvPicPr>
        <p:blipFill>
          <a:blip r:embed="rId3" cstate="print"/>
          <a:srcRect/>
          <a:stretch>
            <a:fillRect/>
          </a:stretch>
        </p:blipFill>
        <p:spPr bwMode="auto">
          <a:xfrm>
            <a:off x="0" y="0"/>
            <a:ext cx="9144000" cy="1371600"/>
          </a:xfrm>
          <a:prstGeom prst="rect">
            <a:avLst/>
          </a:prstGeom>
          <a:noFill/>
        </p:spPr>
      </p:pic>
      <p:sp>
        <p:nvSpPr>
          <p:cNvPr id="13314" name="Rectangle 2"/>
          <p:cNvSpPr>
            <a:spLocks noGrp="1" noChangeArrowheads="1"/>
          </p:cNvSpPr>
          <p:nvPr>
            <p:ph type="title"/>
          </p:nvPr>
        </p:nvSpPr>
        <p:spPr>
          <a:xfrm>
            <a:off x="76200" y="152400"/>
            <a:ext cx="7696200" cy="1216152"/>
          </a:xfrm>
        </p:spPr>
        <p:txBody>
          <a:bodyPr>
            <a:normAutofit/>
          </a:bodyPr>
          <a:lstStyle/>
          <a:p>
            <a:pPr algn="ctr" eaLnBrk="1" hangingPunct="1">
              <a:defRPr/>
            </a:pPr>
            <a:r>
              <a:rPr lang="en-US" dirty="0" smtClean="0">
                <a:solidFill>
                  <a:srgbClr val="C00000"/>
                </a:solidFill>
              </a:rPr>
              <a:t>Valley Gang Prevention School</a:t>
            </a:r>
          </a:p>
        </p:txBody>
      </p:sp>
      <p:pic>
        <p:nvPicPr>
          <p:cNvPr id="7172" name="Picture 4" descr="DSC_0012"/>
          <p:cNvPicPr>
            <a:picLocks noChangeAspect="1" noChangeArrowheads="1"/>
          </p:cNvPicPr>
          <p:nvPr/>
        </p:nvPicPr>
        <p:blipFill>
          <a:blip r:embed="rId4" cstate="print"/>
          <a:srcRect l="6349" t="7513" r="11111"/>
          <a:stretch>
            <a:fillRect/>
          </a:stretch>
        </p:blipFill>
        <p:spPr bwMode="auto">
          <a:xfrm>
            <a:off x="4191000" y="1924050"/>
            <a:ext cx="4343400" cy="3257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228600" y="4983540"/>
            <a:ext cx="8686800" cy="1815882"/>
          </a:xfrm>
          <a:prstGeom prst="rect">
            <a:avLst/>
          </a:prstGeom>
          <a:noFill/>
        </p:spPr>
        <p:txBody>
          <a:bodyPr wrap="square" numCol="1" rtlCol="0">
            <a:spAutoFit/>
          </a:bodyPr>
          <a:lstStyle/>
          <a:p>
            <a:pPr eaLnBrk="1" hangingPunct="1">
              <a:buFont typeface="Wingdings" pitchFamily="2" charset="2"/>
              <a:buChar char="q"/>
              <a:defRPr/>
            </a:pPr>
            <a:endParaRPr lang="en-US" sz="2800" dirty="0">
              <a:latin typeface="+mn-lt"/>
            </a:endParaRPr>
          </a:p>
          <a:p>
            <a:pPr eaLnBrk="1" hangingPunct="1">
              <a:defRPr/>
            </a:pPr>
            <a:r>
              <a:rPr lang="en-US" sz="2800" dirty="0" smtClean="0">
                <a:latin typeface="+mn-lt"/>
              </a:rPr>
              <a:t>Currently </a:t>
            </a:r>
            <a:r>
              <a:rPr lang="en-US" sz="2800" dirty="0">
                <a:latin typeface="+mn-lt"/>
              </a:rPr>
              <a:t>we are training 20 African American students; who will become Peer Leaders for our </a:t>
            </a:r>
            <a:r>
              <a:rPr lang="en-US" sz="2800" dirty="0" smtClean="0">
                <a:latin typeface="+mn-lt"/>
              </a:rPr>
              <a:t/>
            </a:r>
            <a:br>
              <a:rPr lang="en-US" sz="2800" dirty="0" smtClean="0">
                <a:latin typeface="+mn-lt"/>
              </a:rPr>
            </a:br>
            <a:r>
              <a:rPr lang="en-US" sz="2800" dirty="0" smtClean="0">
                <a:latin typeface="+mn-lt"/>
              </a:rPr>
              <a:t>Hip-Hop Business League. </a:t>
            </a:r>
            <a:endParaRPr lang="en-US" sz="2800" dirty="0">
              <a:latin typeface="+mn-lt"/>
            </a:endParaRPr>
          </a:p>
        </p:txBody>
      </p:sp>
      <p:sp>
        <p:nvSpPr>
          <p:cNvPr id="6" name="TextBox 5"/>
          <p:cNvSpPr txBox="1"/>
          <p:nvPr/>
        </p:nvSpPr>
        <p:spPr>
          <a:xfrm>
            <a:off x="71582" y="2057400"/>
            <a:ext cx="3886200" cy="2308324"/>
          </a:xfrm>
          <a:prstGeom prst="rect">
            <a:avLst/>
          </a:prstGeom>
          <a:noFill/>
        </p:spPr>
        <p:txBody>
          <a:bodyPr wrap="square" rtlCol="0">
            <a:spAutoFit/>
          </a:bodyPr>
          <a:lstStyle/>
          <a:p>
            <a:endParaRPr lang="en-US" dirty="0" smtClean="0">
              <a:latin typeface="+mn-lt"/>
            </a:endParaRPr>
          </a:p>
          <a:p>
            <a:endParaRPr lang="en-US" dirty="0">
              <a:latin typeface="+mn-lt"/>
            </a:endParaRPr>
          </a:p>
          <a:p>
            <a:r>
              <a:rPr lang="en-US" dirty="0" smtClean="0">
                <a:latin typeface="+mn-lt"/>
              </a:rPr>
              <a:t>Our school is located at </a:t>
            </a:r>
          </a:p>
          <a:p>
            <a:r>
              <a:rPr lang="en-US" dirty="0" smtClean="0">
                <a:latin typeface="+mn-lt"/>
              </a:rPr>
              <a:t>136 N. Ramona St. </a:t>
            </a:r>
          </a:p>
          <a:p>
            <a:r>
              <a:rPr lang="en-US" dirty="0" smtClean="0">
                <a:latin typeface="+mn-lt"/>
              </a:rPr>
              <a:t>Hemet, California</a:t>
            </a:r>
            <a:br>
              <a:rPr lang="en-US" dirty="0" smtClean="0">
                <a:latin typeface="+mn-lt"/>
              </a:rPr>
            </a:br>
            <a:r>
              <a:rPr lang="en-US" dirty="0" smtClean="0">
                <a:latin typeface="+mn-lt"/>
              </a:rPr>
              <a:t/>
            </a:r>
            <a:br>
              <a:rPr lang="en-US" dirty="0" smtClean="0">
                <a:latin typeface="+mn-lt"/>
              </a:rPr>
            </a:br>
            <a:r>
              <a:rPr lang="en-US" dirty="0" smtClean="0">
                <a:latin typeface="+mn-lt"/>
              </a:rPr>
              <a:t>(</a:t>
            </a:r>
            <a:r>
              <a:rPr lang="en-US" sz="1600" dirty="0" smtClean="0">
                <a:latin typeface="+mn-lt"/>
              </a:rPr>
              <a:t>the old H.E.L.P. school site</a:t>
            </a:r>
            <a:r>
              <a:rPr lang="en-US" dirty="0" smtClean="0">
                <a:latin typeface="+mn-lt"/>
              </a:rPr>
              <a:t>)</a:t>
            </a:r>
          </a:p>
          <a:p>
            <a:endParaRPr lang="en-US" dirty="0">
              <a:latin typeface="+mn-lt"/>
            </a:endParaRPr>
          </a:p>
        </p:txBody>
      </p:sp>
      <p:pic>
        <p:nvPicPr>
          <p:cNvPr id="10" name="Picture 9" descr="vgp.png"/>
          <p:cNvPicPr>
            <a:picLocks noChangeAspect="1"/>
          </p:cNvPicPr>
          <p:nvPr/>
        </p:nvPicPr>
        <p:blipFill>
          <a:blip r:embed="rId5" cstate="print"/>
          <a:stretch>
            <a:fillRect/>
          </a:stretch>
        </p:blipFill>
        <p:spPr>
          <a:xfrm>
            <a:off x="7772400" y="238760"/>
            <a:ext cx="1179674" cy="9804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Studio\AppData\Local\Temp\Rar$DI03.941\5.jpg"/>
          <p:cNvPicPr>
            <a:picLocks noChangeAspect="1" noChangeArrowheads="1"/>
          </p:cNvPicPr>
          <p:nvPr/>
        </p:nvPicPr>
        <p:blipFill>
          <a:blip r:embed="rId3" cstate="print"/>
          <a:srcRect/>
          <a:stretch>
            <a:fillRect/>
          </a:stretch>
        </p:blipFill>
        <p:spPr bwMode="auto">
          <a:xfrm>
            <a:off x="0" y="0"/>
            <a:ext cx="9144000" cy="1371600"/>
          </a:xfrm>
          <a:prstGeom prst="rect">
            <a:avLst/>
          </a:prstGeom>
          <a:noFill/>
        </p:spPr>
      </p:pic>
      <p:sp>
        <p:nvSpPr>
          <p:cNvPr id="15362" name="Rectangle 2"/>
          <p:cNvSpPr>
            <a:spLocks noGrp="1" noChangeArrowheads="1"/>
          </p:cNvSpPr>
          <p:nvPr>
            <p:ph type="title"/>
          </p:nvPr>
        </p:nvSpPr>
        <p:spPr/>
        <p:txBody>
          <a:bodyPr/>
          <a:lstStyle/>
          <a:p>
            <a:pPr algn="ctr" eaLnBrk="1" hangingPunct="1">
              <a:defRPr/>
            </a:pPr>
            <a:r>
              <a:rPr lang="en-US" dirty="0" smtClean="0">
                <a:solidFill>
                  <a:srgbClr val="C00000"/>
                </a:solidFill>
              </a:rPr>
              <a:t>The Tools</a:t>
            </a:r>
          </a:p>
        </p:txBody>
      </p:sp>
      <p:sp>
        <p:nvSpPr>
          <p:cNvPr id="15363" name="Rectangle 3"/>
          <p:cNvSpPr>
            <a:spLocks noGrp="1" noChangeArrowheads="1"/>
          </p:cNvSpPr>
          <p:nvPr>
            <p:ph idx="1"/>
          </p:nvPr>
        </p:nvSpPr>
        <p:spPr>
          <a:xfrm>
            <a:off x="457200" y="1828800"/>
            <a:ext cx="8229600" cy="4495800"/>
          </a:xfrm>
        </p:spPr>
        <p:txBody>
          <a:bodyPr>
            <a:normAutofit/>
          </a:bodyPr>
          <a:lstStyle/>
          <a:p>
            <a:pPr eaLnBrk="1" hangingPunct="1">
              <a:defRPr/>
            </a:pPr>
            <a:r>
              <a:rPr lang="en-US" sz="2800" dirty="0" smtClean="0">
                <a:solidFill>
                  <a:srgbClr val="C00000"/>
                </a:solidFill>
              </a:rPr>
              <a:t>Professionalism</a:t>
            </a:r>
            <a:r>
              <a:rPr lang="en-US" sz="2800" dirty="0" smtClean="0"/>
              <a:t> - Professional skills is the only cure for the growth of gang culture.</a:t>
            </a:r>
          </a:p>
          <a:p>
            <a:pPr eaLnBrk="1" hangingPunct="1">
              <a:defRPr/>
            </a:pPr>
            <a:r>
              <a:rPr lang="en-US" sz="2800" dirty="0" smtClean="0">
                <a:solidFill>
                  <a:srgbClr val="C00000"/>
                </a:solidFill>
              </a:rPr>
              <a:t>Sales</a:t>
            </a:r>
            <a:r>
              <a:rPr lang="en-US" sz="2800" dirty="0" smtClean="0"/>
              <a:t> – Regardless of the fluctuating economy, commission sales positions are constant.</a:t>
            </a:r>
          </a:p>
          <a:p>
            <a:pPr eaLnBrk="1" hangingPunct="1">
              <a:defRPr/>
            </a:pPr>
            <a:r>
              <a:rPr lang="en-US" sz="2800" dirty="0" smtClean="0">
                <a:solidFill>
                  <a:srgbClr val="C00000"/>
                </a:solidFill>
              </a:rPr>
              <a:t>New Media </a:t>
            </a:r>
            <a:r>
              <a:rPr lang="en-US" sz="2800" dirty="0" smtClean="0"/>
              <a:t>- </a:t>
            </a:r>
            <a:r>
              <a:rPr lang="en-US" sz="2800" dirty="0"/>
              <a:t>A</a:t>
            </a:r>
            <a:r>
              <a:rPr lang="en-US" sz="2800" dirty="0" smtClean="0"/>
              <a:t>udio/video recording, </a:t>
            </a:r>
            <a:r>
              <a:rPr lang="en-US" sz="2800" dirty="0"/>
              <a:t/>
            </a:r>
            <a:br>
              <a:rPr lang="en-US" sz="2800" dirty="0"/>
            </a:br>
            <a:r>
              <a:rPr lang="en-US" sz="2800" dirty="0" smtClean="0"/>
              <a:t>social media marketing,</a:t>
            </a:r>
            <a:br>
              <a:rPr lang="en-US" sz="2800" dirty="0" smtClean="0"/>
            </a:br>
            <a:r>
              <a:rPr lang="en-US" sz="2800" dirty="0" smtClean="0"/>
              <a:t>graphics design, and web </a:t>
            </a:r>
            <a:br>
              <a:rPr lang="en-US" sz="2800" dirty="0" smtClean="0"/>
            </a:br>
            <a:r>
              <a:rPr lang="en-US" sz="2800" dirty="0" smtClean="0"/>
              <a:t>development are skills</a:t>
            </a:r>
            <a:br>
              <a:rPr lang="en-US" sz="2800" dirty="0" smtClean="0"/>
            </a:br>
            <a:r>
              <a:rPr lang="en-US" sz="2800" dirty="0" smtClean="0"/>
              <a:t>that are in growing</a:t>
            </a:r>
            <a:br>
              <a:rPr lang="en-US" sz="2800" dirty="0" smtClean="0"/>
            </a:br>
            <a:r>
              <a:rPr lang="en-US" sz="2800" dirty="0" smtClean="0"/>
              <a:t>demand.</a:t>
            </a:r>
          </a:p>
          <a:p>
            <a:pPr eaLnBrk="1" hangingPunct="1">
              <a:defRPr/>
            </a:pPr>
            <a:endParaRPr lang="en-US" sz="2800" dirty="0" smtClean="0"/>
          </a:p>
        </p:txBody>
      </p:sp>
      <p:pic>
        <p:nvPicPr>
          <p:cNvPr id="6" name="Picture 5" descr="vgp.png"/>
          <p:cNvPicPr>
            <a:picLocks noChangeAspect="1"/>
          </p:cNvPicPr>
          <p:nvPr/>
        </p:nvPicPr>
        <p:blipFill>
          <a:blip r:embed="rId4" cstate="print"/>
          <a:stretch>
            <a:fillRect/>
          </a:stretch>
        </p:blipFill>
        <p:spPr>
          <a:xfrm>
            <a:off x="7772400" y="238760"/>
            <a:ext cx="1179674" cy="98044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171" y="4081388"/>
            <a:ext cx="4048829" cy="254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76200" y="1828086"/>
            <a:ext cx="8938437" cy="5182314"/>
          </a:xfrm>
          <a:prstGeom prst="rect">
            <a:avLst/>
          </a:prstGeom>
          <a:noFill/>
          <a:ln w="9525">
            <a:noFill/>
            <a:miter lim="800000"/>
            <a:headEnd/>
            <a:tailEnd/>
          </a:ln>
        </p:spPr>
      </p:pic>
      <p:pic>
        <p:nvPicPr>
          <p:cNvPr id="4" name="Picture 5" descr="C:\Users\Studio\AppData\Local\Temp\Rar$DI03.941\5.jpg"/>
          <p:cNvPicPr>
            <a:picLocks noChangeAspect="1" noChangeArrowheads="1"/>
          </p:cNvPicPr>
          <p:nvPr/>
        </p:nvPicPr>
        <p:blipFill>
          <a:blip r:embed="rId4" cstate="print"/>
          <a:srcRect/>
          <a:stretch>
            <a:fillRect/>
          </a:stretch>
        </p:blipFill>
        <p:spPr bwMode="auto">
          <a:xfrm>
            <a:off x="0" y="0"/>
            <a:ext cx="9144000" cy="1371600"/>
          </a:xfrm>
          <a:prstGeom prst="rect">
            <a:avLst/>
          </a:prstGeom>
          <a:noFill/>
        </p:spPr>
      </p:pic>
      <p:sp>
        <p:nvSpPr>
          <p:cNvPr id="17410" name="Rectangle 2"/>
          <p:cNvSpPr>
            <a:spLocks noGrp="1" noChangeArrowheads="1"/>
          </p:cNvSpPr>
          <p:nvPr>
            <p:ph type="title"/>
          </p:nvPr>
        </p:nvSpPr>
        <p:spPr/>
        <p:txBody>
          <a:bodyPr/>
          <a:lstStyle/>
          <a:p>
            <a:pPr algn="ctr" eaLnBrk="1" hangingPunct="1">
              <a:defRPr/>
            </a:pPr>
            <a:r>
              <a:rPr lang="en-US" dirty="0" smtClean="0">
                <a:solidFill>
                  <a:srgbClr val="C00000"/>
                </a:solidFill>
              </a:rPr>
              <a:t>The Result</a:t>
            </a:r>
          </a:p>
        </p:txBody>
      </p:sp>
      <p:sp>
        <p:nvSpPr>
          <p:cNvPr id="17411" name="Rectangle 3"/>
          <p:cNvSpPr>
            <a:spLocks noGrp="1" noChangeArrowheads="1"/>
          </p:cNvSpPr>
          <p:nvPr>
            <p:ph idx="1"/>
          </p:nvPr>
        </p:nvSpPr>
        <p:spPr>
          <a:xfrm>
            <a:off x="457200" y="1600200"/>
            <a:ext cx="8229600" cy="4876800"/>
          </a:xfrm>
        </p:spPr>
        <p:txBody>
          <a:bodyPr>
            <a:normAutofit/>
          </a:bodyPr>
          <a:lstStyle/>
          <a:p>
            <a:pPr eaLnBrk="1" hangingPunct="1">
              <a:defRPr/>
            </a:pPr>
            <a:r>
              <a:rPr lang="en-US" dirty="0" smtClean="0">
                <a:solidFill>
                  <a:srgbClr val="C00000"/>
                </a:solidFill>
              </a:rPr>
              <a:t>Music Demo Tape Vol. 1 </a:t>
            </a:r>
            <a:r>
              <a:rPr lang="en-US" dirty="0" smtClean="0"/>
              <a:t>- </a:t>
            </a:r>
            <a:r>
              <a:rPr lang="en-US" dirty="0"/>
              <a:t>O</a:t>
            </a:r>
            <a:r>
              <a:rPr lang="en-US" dirty="0" smtClean="0"/>
              <a:t>ur first Hip-Hop Business League project is slated to be released this summer.  </a:t>
            </a:r>
            <a:r>
              <a:rPr lang="en-US" dirty="0"/>
              <a:t>A</a:t>
            </a:r>
            <a:r>
              <a:rPr lang="en-US" dirty="0" smtClean="0"/>
              <a:t>ll music from this project is written and recorded by the students and is considered to be educational and family-friendly.  The project is strategic in nature to </a:t>
            </a:r>
            <a:r>
              <a:rPr lang="en-US" smtClean="0"/>
              <a:t>educate, encourage </a:t>
            </a:r>
            <a:r>
              <a:rPr lang="en-US" dirty="0" smtClean="0"/>
              <a:t>positive behavior and serve as a fundraising tool as we continue to seek program sponsorship.</a:t>
            </a:r>
          </a:p>
        </p:txBody>
      </p:sp>
      <p:pic>
        <p:nvPicPr>
          <p:cNvPr id="8" name="Picture 7" descr="vgp.png"/>
          <p:cNvPicPr>
            <a:picLocks noChangeAspect="1"/>
          </p:cNvPicPr>
          <p:nvPr/>
        </p:nvPicPr>
        <p:blipFill>
          <a:blip r:embed="rId5" cstate="print"/>
          <a:stretch>
            <a:fillRect/>
          </a:stretch>
        </p:blipFill>
        <p:spPr>
          <a:xfrm>
            <a:off x="7772400" y="238760"/>
            <a:ext cx="1179674" cy="9804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Studio\AppData\Local\Temp\Rar$DI03.941\5.jpg"/>
          <p:cNvPicPr>
            <a:picLocks noChangeAspect="1" noChangeArrowheads="1"/>
          </p:cNvPicPr>
          <p:nvPr/>
        </p:nvPicPr>
        <p:blipFill>
          <a:blip r:embed="rId5" cstate="print"/>
          <a:srcRect/>
          <a:stretch>
            <a:fillRect/>
          </a:stretch>
        </p:blipFill>
        <p:spPr bwMode="auto">
          <a:xfrm>
            <a:off x="0" y="0"/>
            <a:ext cx="9144000" cy="5715000"/>
          </a:xfrm>
          <a:prstGeom prst="rect">
            <a:avLst/>
          </a:prstGeom>
          <a:noFill/>
        </p:spPr>
      </p:pic>
      <p:sp>
        <p:nvSpPr>
          <p:cNvPr id="2050" name="Rectangle 2"/>
          <p:cNvSpPr>
            <a:spLocks noGrp="1" noChangeArrowheads="1"/>
          </p:cNvSpPr>
          <p:nvPr>
            <p:ph type="ctrTitle"/>
          </p:nvPr>
        </p:nvSpPr>
        <p:spPr>
          <a:xfrm>
            <a:off x="228600" y="5791200"/>
            <a:ext cx="80772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en-US" sz="5400" dirty="0" smtClean="0">
                <a:solidFill>
                  <a:srgbClr val="C00000"/>
                </a:solidFill>
              </a:rPr>
              <a:t>Valley Gang Prevention</a:t>
            </a:r>
          </a:p>
        </p:txBody>
      </p:sp>
      <p:sp>
        <p:nvSpPr>
          <p:cNvPr id="2051" name="Rectangle 3"/>
          <p:cNvSpPr>
            <a:spLocks noGrp="1" noChangeArrowheads="1"/>
          </p:cNvSpPr>
          <p:nvPr>
            <p:ph type="subTitle" idx="1"/>
          </p:nvPr>
        </p:nvSpPr>
        <p:spPr>
          <a:xfrm>
            <a:off x="0" y="5282184"/>
            <a:ext cx="8077200" cy="43281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dirty="0" smtClean="0"/>
              <a:t>Hemet/San Jacinto Valley Chamber of Commerce</a:t>
            </a:r>
          </a:p>
        </p:txBody>
      </p:sp>
      <p:pic>
        <p:nvPicPr>
          <p:cNvPr id="8" name="Picture 7" descr="vgp.png"/>
          <p:cNvPicPr>
            <a:picLocks noChangeAspect="1"/>
          </p:cNvPicPr>
          <p:nvPr/>
        </p:nvPicPr>
        <p:blipFill>
          <a:blip r:embed="rId6" cstate="print"/>
          <a:stretch>
            <a:fillRect/>
          </a:stretch>
        </p:blipFill>
        <p:spPr>
          <a:xfrm>
            <a:off x="2438400" y="381000"/>
            <a:ext cx="4572000" cy="3799840"/>
          </a:xfrm>
          <a:prstGeom prst="rect">
            <a:avLst/>
          </a:prstGeom>
          <a:effectLst>
            <a:reflection blurRad="6350" stA="50000" endA="275" endPos="40000" dist="101600" dir="5400000" sy="-100000" algn="bl" rotWithShape="0"/>
          </a:effectLst>
        </p:spPr>
      </p:pic>
      <p:pic>
        <p:nvPicPr>
          <p:cNvPr id="3" name="power point mi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19600" y="4331208"/>
            <a:ext cx="609600" cy="609600"/>
          </a:xfrm>
          <a:prstGeom prst="rect">
            <a:avLst/>
          </a:prstGeom>
        </p:spPr>
      </p:pic>
    </p:spTree>
    <p:extLst>
      <p:ext uri="{BB962C8B-B14F-4D97-AF65-F5344CB8AC3E}">
        <p14:creationId xmlns:p14="http://schemas.microsoft.com/office/powerpoint/2010/main" val="1385366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492</TotalTime>
  <Words>245</Words>
  <Application>Microsoft Office PowerPoint</Application>
  <PresentationFormat>On-screen Show (4:3)</PresentationFormat>
  <Paragraphs>31</Paragraphs>
  <Slides>8</Slides>
  <Notes>8</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Module</vt:lpstr>
      <vt:lpstr>Valley Gang Prevention</vt:lpstr>
      <vt:lpstr>The Problem</vt:lpstr>
      <vt:lpstr>The Growing Problem</vt:lpstr>
      <vt:lpstr>The Motivation</vt:lpstr>
      <vt:lpstr>Valley Gang Prevention School</vt:lpstr>
      <vt:lpstr>The Tools</vt:lpstr>
      <vt:lpstr>The Result</vt:lpstr>
      <vt:lpstr>Valley Gang 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Valley Gang Prevention</dc:title>
  <dc:creator>User</dc:creator>
  <cp:lastModifiedBy>Bugs Bunny</cp:lastModifiedBy>
  <cp:revision>25</cp:revision>
  <dcterms:created xsi:type="dcterms:W3CDTF">2012-04-06T17:35:37Z</dcterms:created>
  <dcterms:modified xsi:type="dcterms:W3CDTF">2012-04-23T17:26:14Z</dcterms:modified>
</cp:coreProperties>
</file>