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62" r:id="rId4"/>
    <p:sldId id="281" r:id="rId5"/>
    <p:sldId id="265" r:id="rId6"/>
    <p:sldId id="266" r:id="rId7"/>
    <p:sldId id="267" r:id="rId8"/>
    <p:sldId id="269" r:id="rId9"/>
    <p:sldId id="282" r:id="rId10"/>
    <p:sldId id="271" r:id="rId11"/>
    <p:sldId id="283" r:id="rId12"/>
    <p:sldId id="284" r:id="rId13"/>
    <p:sldId id="289" r:id="rId14"/>
    <p:sldId id="273" r:id="rId15"/>
    <p:sldId id="290" r:id="rId16"/>
    <p:sldId id="286" r:id="rId17"/>
    <p:sldId id="287" r:id="rId18"/>
    <p:sldId id="291" r:id="rId19"/>
    <p:sldId id="277" r:id="rId20"/>
    <p:sldId id="292" r:id="rId21"/>
    <p:sldId id="25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33701C-8168-4D98-9844-35657E7AA2B5}" type="doc">
      <dgm:prSet loTypeId="urn:microsoft.com/office/officeart/2011/layout/CircleProcess" loCatId="process" qsTypeId="urn:microsoft.com/office/officeart/2005/8/quickstyle/simple1" qsCatId="simple" csTypeId="urn:microsoft.com/office/officeart/2005/8/colors/accent5_2" csCatId="accent5" phldr="1"/>
      <dgm:spPr/>
    </dgm:pt>
    <dgm:pt modelId="{84822D6A-873D-4043-A9B2-A928183E8934}">
      <dgm:prSet phldrT="[Text]" custT="1"/>
      <dgm:spPr/>
      <dgm:t>
        <a:bodyPr/>
        <a:lstStyle/>
        <a:p>
          <a:r>
            <a:rPr lang="en-US" sz="1600" dirty="0"/>
            <a:t>HCD First Draft Submittal          October 27, 2021</a:t>
          </a:r>
        </a:p>
      </dgm:t>
    </dgm:pt>
    <dgm:pt modelId="{45A2889E-486E-44A3-B4CB-FA39A1BAC5A3}" type="parTrans" cxnId="{788AB080-CF9F-4971-B93C-FD0751F9CFA4}">
      <dgm:prSet/>
      <dgm:spPr/>
      <dgm:t>
        <a:bodyPr/>
        <a:lstStyle/>
        <a:p>
          <a:endParaRPr lang="en-US" sz="2000"/>
        </a:p>
      </dgm:t>
    </dgm:pt>
    <dgm:pt modelId="{55270CEC-D06F-408F-BE1B-90A7B8FE35AE}" type="sibTrans" cxnId="{788AB080-CF9F-4971-B93C-FD0751F9CFA4}">
      <dgm:prSet/>
      <dgm:spPr/>
      <dgm:t>
        <a:bodyPr/>
        <a:lstStyle/>
        <a:p>
          <a:endParaRPr lang="en-US" sz="2000"/>
        </a:p>
      </dgm:t>
    </dgm:pt>
    <dgm:pt modelId="{C0F8985F-900B-44E1-9A76-09BAD45834AA}">
      <dgm:prSet phldrT="[Text]" custT="1"/>
      <dgm:spPr/>
      <dgm:t>
        <a:bodyPr/>
        <a:lstStyle/>
        <a:p>
          <a:r>
            <a:rPr lang="en-US" sz="1600" dirty="0"/>
            <a:t>City Adoption of Housing Element</a:t>
          </a:r>
        </a:p>
      </dgm:t>
    </dgm:pt>
    <dgm:pt modelId="{F80C82C7-D10A-4A4C-8674-A4A952060268}" type="parTrans" cxnId="{1614E4D2-7ECC-4CDF-94DD-600AA96C425D}">
      <dgm:prSet/>
      <dgm:spPr/>
      <dgm:t>
        <a:bodyPr/>
        <a:lstStyle/>
        <a:p>
          <a:endParaRPr lang="en-US" sz="2000"/>
        </a:p>
      </dgm:t>
    </dgm:pt>
    <dgm:pt modelId="{6A11BAB7-65D2-4699-87B0-4A1A84DF0ADA}" type="sibTrans" cxnId="{1614E4D2-7ECC-4CDF-94DD-600AA96C425D}">
      <dgm:prSet/>
      <dgm:spPr/>
      <dgm:t>
        <a:bodyPr/>
        <a:lstStyle/>
        <a:p>
          <a:endParaRPr lang="en-US" sz="2000"/>
        </a:p>
      </dgm:t>
    </dgm:pt>
    <dgm:pt modelId="{39E642D9-3B89-476A-96BD-9436B7C90E1C}">
      <dgm:prSet phldrT="[Text]" custT="1"/>
      <dgm:spPr/>
      <dgm:t>
        <a:bodyPr/>
        <a:lstStyle/>
        <a:p>
          <a:r>
            <a:rPr lang="en-US" sz="1600" dirty="0"/>
            <a:t>Submit Adopted Housing Element to HCD for Certification</a:t>
          </a:r>
        </a:p>
      </dgm:t>
    </dgm:pt>
    <dgm:pt modelId="{E3245B2A-ED5C-4A59-B01C-BC0F1CABC515}" type="parTrans" cxnId="{FCFAA83E-C2FA-4EA3-9113-BA7CBB60898A}">
      <dgm:prSet/>
      <dgm:spPr/>
      <dgm:t>
        <a:bodyPr/>
        <a:lstStyle/>
        <a:p>
          <a:endParaRPr lang="en-US" sz="2000"/>
        </a:p>
      </dgm:t>
    </dgm:pt>
    <dgm:pt modelId="{6FBBBD11-BAB0-43E1-9FB7-F4E7B2C8C986}" type="sibTrans" cxnId="{FCFAA83E-C2FA-4EA3-9113-BA7CBB60898A}">
      <dgm:prSet/>
      <dgm:spPr/>
      <dgm:t>
        <a:bodyPr/>
        <a:lstStyle/>
        <a:p>
          <a:endParaRPr lang="en-US" sz="2000"/>
        </a:p>
      </dgm:t>
    </dgm:pt>
    <dgm:pt modelId="{1AE8EC69-6046-48D4-9355-1FC8491E7B5B}">
      <dgm:prSet phldrT="[Text]" custT="1"/>
      <dgm:spPr/>
      <dgm:t>
        <a:bodyPr/>
        <a:lstStyle/>
        <a:p>
          <a:r>
            <a:rPr lang="en-US" sz="1600" dirty="0"/>
            <a:t>60-Day HCD Review Period</a:t>
          </a:r>
        </a:p>
        <a:p>
          <a:r>
            <a:rPr lang="en-US" sz="1600" dirty="0"/>
            <a:t>Through December 2021</a:t>
          </a:r>
        </a:p>
      </dgm:t>
    </dgm:pt>
    <dgm:pt modelId="{4B91CA80-8774-4E00-A089-35C53CF3A465}" type="parTrans" cxnId="{9526EE6D-F63D-46A4-B5B4-B197C890DCF1}">
      <dgm:prSet/>
      <dgm:spPr/>
      <dgm:t>
        <a:bodyPr/>
        <a:lstStyle/>
        <a:p>
          <a:endParaRPr lang="en-US"/>
        </a:p>
      </dgm:t>
    </dgm:pt>
    <dgm:pt modelId="{86ECA55E-5110-4723-B824-7A1FFE4F7E7C}" type="sibTrans" cxnId="{9526EE6D-F63D-46A4-B5B4-B197C890DCF1}">
      <dgm:prSet/>
      <dgm:spPr/>
      <dgm:t>
        <a:bodyPr/>
        <a:lstStyle/>
        <a:p>
          <a:endParaRPr lang="en-US"/>
        </a:p>
      </dgm:t>
    </dgm:pt>
    <dgm:pt modelId="{6E403115-CDC7-4A69-8512-EEBB9D3EEA82}">
      <dgm:prSet phldrT="[Text]" custT="1"/>
      <dgm:spPr/>
      <dgm:t>
        <a:bodyPr/>
        <a:lstStyle/>
        <a:p>
          <a:r>
            <a:rPr lang="en-US" sz="1600" dirty="0"/>
            <a:t>Revise Housing Element Following HCD Feedback</a:t>
          </a:r>
        </a:p>
      </dgm:t>
    </dgm:pt>
    <dgm:pt modelId="{4CB74AEA-DD26-42C4-B01D-1D84C6677C0B}" type="parTrans" cxnId="{AFC3BFDD-C580-4769-AE1B-1A6929FE9B1F}">
      <dgm:prSet/>
      <dgm:spPr/>
      <dgm:t>
        <a:bodyPr/>
        <a:lstStyle/>
        <a:p>
          <a:endParaRPr lang="en-US"/>
        </a:p>
      </dgm:t>
    </dgm:pt>
    <dgm:pt modelId="{6B9AD226-84B8-4627-85B0-32C2C726D1FE}" type="sibTrans" cxnId="{AFC3BFDD-C580-4769-AE1B-1A6929FE9B1F}">
      <dgm:prSet/>
      <dgm:spPr/>
      <dgm:t>
        <a:bodyPr/>
        <a:lstStyle/>
        <a:p>
          <a:endParaRPr lang="en-US"/>
        </a:p>
      </dgm:t>
    </dgm:pt>
    <dgm:pt modelId="{2336AAEE-3297-4AA1-B577-7F17E40AD73F}" type="pres">
      <dgm:prSet presAssocID="{4333701C-8168-4D98-9844-35657E7AA2B5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F1DD6033-150F-43B6-8570-DA8D03BFA0DE}" type="pres">
      <dgm:prSet presAssocID="{39E642D9-3B89-476A-96BD-9436B7C90E1C}" presName="Accent5" presStyleCnt="0"/>
      <dgm:spPr/>
    </dgm:pt>
    <dgm:pt modelId="{0460504D-4B28-419C-9171-66614EBFA8A2}" type="pres">
      <dgm:prSet presAssocID="{39E642D9-3B89-476A-96BD-9436B7C90E1C}" presName="Accent" presStyleLbl="node1" presStyleIdx="0" presStyleCnt="5"/>
      <dgm:spPr/>
    </dgm:pt>
    <dgm:pt modelId="{E64EAB49-C763-4554-B821-99751AB9224E}" type="pres">
      <dgm:prSet presAssocID="{39E642D9-3B89-476A-96BD-9436B7C90E1C}" presName="ParentBackground5" presStyleCnt="0"/>
      <dgm:spPr/>
    </dgm:pt>
    <dgm:pt modelId="{EC8D1C13-4100-49AF-B8BC-AD4CE4ADBADA}" type="pres">
      <dgm:prSet presAssocID="{39E642D9-3B89-476A-96BD-9436B7C90E1C}" presName="ParentBackground" presStyleLbl="fgAcc1" presStyleIdx="0" presStyleCnt="5"/>
      <dgm:spPr/>
    </dgm:pt>
    <dgm:pt modelId="{6F4F5B14-5A8C-4B42-963C-9AD737202FCC}" type="pres">
      <dgm:prSet presAssocID="{39E642D9-3B89-476A-96BD-9436B7C90E1C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14BEB1A9-9FBC-43CD-ABEB-8C73F2DA791D}" type="pres">
      <dgm:prSet presAssocID="{C0F8985F-900B-44E1-9A76-09BAD45834AA}" presName="Accent4" presStyleCnt="0"/>
      <dgm:spPr/>
    </dgm:pt>
    <dgm:pt modelId="{92617A5F-5CAE-4B1C-880C-B8EB5D9981B8}" type="pres">
      <dgm:prSet presAssocID="{C0F8985F-900B-44E1-9A76-09BAD45834AA}" presName="Accent" presStyleLbl="node1" presStyleIdx="1" presStyleCnt="5"/>
      <dgm:spPr/>
    </dgm:pt>
    <dgm:pt modelId="{0F60574B-8A1F-4731-AFA4-E0F749F92B8E}" type="pres">
      <dgm:prSet presAssocID="{C0F8985F-900B-44E1-9A76-09BAD45834AA}" presName="ParentBackground4" presStyleCnt="0"/>
      <dgm:spPr/>
    </dgm:pt>
    <dgm:pt modelId="{C4651268-5826-4438-A100-5EABF3FAD593}" type="pres">
      <dgm:prSet presAssocID="{C0F8985F-900B-44E1-9A76-09BAD45834AA}" presName="ParentBackground" presStyleLbl="fgAcc1" presStyleIdx="1" presStyleCnt="5"/>
      <dgm:spPr/>
    </dgm:pt>
    <dgm:pt modelId="{978D77C5-CDBB-4C92-B8F8-349C5B532E60}" type="pres">
      <dgm:prSet presAssocID="{C0F8985F-900B-44E1-9A76-09BAD45834AA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7D5FFC2-5AD4-43EC-8D82-CEDC813E52BF}" type="pres">
      <dgm:prSet presAssocID="{6E403115-CDC7-4A69-8512-EEBB9D3EEA82}" presName="Accent3" presStyleCnt="0"/>
      <dgm:spPr/>
    </dgm:pt>
    <dgm:pt modelId="{39C774F3-F9A0-481D-9A80-85AFDDFCE583}" type="pres">
      <dgm:prSet presAssocID="{6E403115-CDC7-4A69-8512-EEBB9D3EEA82}" presName="Accent" presStyleLbl="node1" presStyleIdx="2" presStyleCnt="5"/>
      <dgm:spPr/>
    </dgm:pt>
    <dgm:pt modelId="{97D774E9-48ED-43B5-97F7-46E364B65F0A}" type="pres">
      <dgm:prSet presAssocID="{6E403115-CDC7-4A69-8512-EEBB9D3EEA82}" presName="ParentBackground3" presStyleCnt="0"/>
      <dgm:spPr/>
    </dgm:pt>
    <dgm:pt modelId="{11F9FDF4-98A3-46FE-BDD6-856627DEFC64}" type="pres">
      <dgm:prSet presAssocID="{6E403115-CDC7-4A69-8512-EEBB9D3EEA82}" presName="ParentBackground" presStyleLbl="fgAcc1" presStyleIdx="2" presStyleCnt="5"/>
      <dgm:spPr/>
    </dgm:pt>
    <dgm:pt modelId="{859225BB-7A5C-4BEB-B078-D2E70EFE7151}" type="pres">
      <dgm:prSet presAssocID="{6E403115-CDC7-4A69-8512-EEBB9D3EEA82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73915FAB-6A6C-4624-BBA7-838DC56B84A0}" type="pres">
      <dgm:prSet presAssocID="{1AE8EC69-6046-48D4-9355-1FC8491E7B5B}" presName="Accent2" presStyleCnt="0"/>
      <dgm:spPr/>
    </dgm:pt>
    <dgm:pt modelId="{3B949D5A-9DAA-4CB2-80F8-CD64213EB2FB}" type="pres">
      <dgm:prSet presAssocID="{1AE8EC69-6046-48D4-9355-1FC8491E7B5B}" presName="Accent" presStyleLbl="node1" presStyleIdx="3" presStyleCnt="5"/>
      <dgm:spPr/>
    </dgm:pt>
    <dgm:pt modelId="{80BEE00B-3592-4E8F-A054-CD77496FEE6A}" type="pres">
      <dgm:prSet presAssocID="{1AE8EC69-6046-48D4-9355-1FC8491E7B5B}" presName="ParentBackground2" presStyleCnt="0"/>
      <dgm:spPr/>
    </dgm:pt>
    <dgm:pt modelId="{33B03236-F37D-4F4F-91C3-C3F6AA4C0CF3}" type="pres">
      <dgm:prSet presAssocID="{1AE8EC69-6046-48D4-9355-1FC8491E7B5B}" presName="ParentBackground" presStyleLbl="fgAcc1" presStyleIdx="3" presStyleCnt="5"/>
      <dgm:spPr/>
    </dgm:pt>
    <dgm:pt modelId="{79825412-B9E4-4BC4-9742-558E419C6F16}" type="pres">
      <dgm:prSet presAssocID="{1AE8EC69-6046-48D4-9355-1FC8491E7B5B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C1F40ED-CFE1-423E-AD65-11CBFC8AD93E}" type="pres">
      <dgm:prSet presAssocID="{84822D6A-873D-4043-A9B2-A928183E8934}" presName="Accent1" presStyleCnt="0"/>
      <dgm:spPr/>
    </dgm:pt>
    <dgm:pt modelId="{7B2BAAA9-841E-4835-BA6E-94027A84CDB1}" type="pres">
      <dgm:prSet presAssocID="{84822D6A-873D-4043-A9B2-A928183E8934}" presName="Accent" presStyleLbl="node1" presStyleIdx="4" presStyleCnt="5"/>
      <dgm:spPr/>
    </dgm:pt>
    <dgm:pt modelId="{02EFEF21-44E8-4515-8270-23ED43A604FF}" type="pres">
      <dgm:prSet presAssocID="{84822D6A-873D-4043-A9B2-A928183E8934}" presName="ParentBackground1" presStyleCnt="0"/>
      <dgm:spPr/>
    </dgm:pt>
    <dgm:pt modelId="{5369A710-4861-4F6C-90CE-98384B3E5180}" type="pres">
      <dgm:prSet presAssocID="{84822D6A-873D-4043-A9B2-A928183E8934}" presName="ParentBackground" presStyleLbl="fgAcc1" presStyleIdx="4" presStyleCnt="5"/>
      <dgm:spPr/>
    </dgm:pt>
    <dgm:pt modelId="{1E59F9EF-3AF8-46CC-AF63-434AC234EB02}" type="pres">
      <dgm:prSet presAssocID="{84822D6A-873D-4043-A9B2-A928183E8934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A61B9012-43D7-4804-926E-C8E0DA414724}" type="presOf" srcId="{1AE8EC69-6046-48D4-9355-1FC8491E7B5B}" destId="{79825412-B9E4-4BC4-9742-558E419C6F16}" srcOrd="1" destOrd="0" presId="urn:microsoft.com/office/officeart/2011/layout/CircleProcess"/>
    <dgm:cxn modelId="{81D6521A-F01B-49BB-8E09-2785E8EEB212}" type="presOf" srcId="{6E403115-CDC7-4A69-8512-EEBB9D3EEA82}" destId="{11F9FDF4-98A3-46FE-BDD6-856627DEFC64}" srcOrd="0" destOrd="0" presId="urn:microsoft.com/office/officeart/2011/layout/CircleProcess"/>
    <dgm:cxn modelId="{8CBDC11F-D7BD-4279-B211-E2E121E37EDB}" type="presOf" srcId="{4333701C-8168-4D98-9844-35657E7AA2B5}" destId="{2336AAEE-3297-4AA1-B577-7F17E40AD73F}" srcOrd="0" destOrd="0" presId="urn:microsoft.com/office/officeart/2011/layout/CircleProcess"/>
    <dgm:cxn modelId="{FCFAA83E-C2FA-4EA3-9113-BA7CBB60898A}" srcId="{4333701C-8168-4D98-9844-35657E7AA2B5}" destId="{39E642D9-3B89-476A-96BD-9436B7C90E1C}" srcOrd="4" destOrd="0" parTransId="{E3245B2A-ED5C-4A59-B01C-BC0F1CABC515}" sibTransId="{6FBBBD11-BAB0-43E1-9FB7-F4E7B2C8C986}"/>
    <dgm:cxn modelId="{9526EE6D-F63D-46A4-B5B4-B197C890DCF1}" srcId="{4333701C-8168-4D98-9844-35657E7AA2B5}" destId="{1AE8EC69-6046-48D4-9355-1FC8491E7B5B}" srcOrd="1" destOrd="0" parTransId="{4B91CA80-8774-4E00-A089-35C53CF3A465}" sibTransId="{86ECA55E-5110-4723-B824-7A1FFE4F7E7C}"/>
    <dgm:cxn modelId="{788AB080-CF9F-4971-B93C-FD0751F9CFA4}" srcId="{4333701C-8168-4D98-9844-35657E7AA2B5}" destId="{84822D6A-873D-4043-A9B2-A928183E8934}" srcOrd="0" destOrd="0" parTransId="{45A2889E-486E-44A3-B4CB-FA39A1BAC5A3}" sibTransId="{55270CEC-D06F-408F-BE1B-90A7B8FE35AE}"/>
    <dgm:cxn modelId="{D9484A86-4891-469D-84DA-CBA99C23B39D}" type="presOf" srcId="{6E403115-CDC7-4A69-8512-EEBB9D3EEA82}" destId="{859225BB-7A5C-4BEB-B078-D2E70EFE7151}" srcOrd="1" destOrd="0" presId="urn:microsoft.com/office/officeart/2011/layout/CircleProcess"/>
    <dgm:cxn modelId="{6C36358C-F666-433E-851F-E922CA18C4DF}" type="presOf" srcId="{1AE8EC69-6046-48D4-9355-1FC8491E7B5B}" destId="{33B03236-F37D-4F4F-91C3-C3F6AA4C0CF3}" srcOrd="0" destOrd="0" presId="urn:microsoft.com/office/officeart/2011/layout/CircleProcess"/>
    <dgm:cxn modelId="{402B0D8F-EA7C-49F4-B085-49E5A01EBC33}" type="presOf" srcId="{C0F8985F-900B-44E1-9A76-09BAD45834AA}" destId="{978D77C5-CDBB-4C92-B8F8-349C5B532E60}" srcOrd="1" destOrd="0" presId="urn:microsoft.com/office/officeart/2011/layout/CircleProcess"/>
    <dgm:cxn modelId="{3C8F79B2-62E7-4FA2-9EA4-492EF08E0AAA}" type="presOf" srcId="{84822D6A-873D-4043-A9B2-A928183E8934}" destId="{1E59F9EF-3AF8-46CC-AF63-434AC234EB02}" srcOrd="1" destOrd="0" presId="urn:microsoft.com/office/officeart/2011/layout/CircleProcess"/>
    <dgm:cxn modelId="{1614E4D2-7ECC-4CDF-94DD-600AA96C425D}" srcId="{4333701C-8168-4D98-9844-35657E7AA2B5}" destId="{C0F8985F-900B-44E1-9A76-09BAD45834AA}" srcOrd="3" destOrd="0" parTransId="{F80C82C7-D10A-4A4C-8674-A4A952060268}" sibTransId="{6A11BAB7-65D2-4699-87B0-4A1A84DF0ADA}"/>
    <dgm:cxn modelId="{1D4A5CD5-BCDE-4803-AD10-3D6820D3B48A}" type="presOf" srcId="{39E642D9-3B89-476A-96BD-9436B7C90E1C}" destId="{EC8D1C13-4100-49AF-B8BC-AD4CE4ADBADA}" srcOrd="0" destOrd="0" presId="urn:microsoft.com/office/officeart/2011/layout/CircleProcess"/>
    <dgm:cxn modelId="{587460DB-8EC0-4A38-850B-24F2B5B4B5F5}" type="presOf" srcId="{C0F8985F-900B-44E1-9A76-09BAD45834AA}" destId="{C4651268-5826-4438-A100-5EABF3FAD593}" srcOrd="0" destOrd="0" presId="urn:microsoft.com/office/officeart/2011/layout/CircleProcess"/>
    <dgm:cxn modelId="{AFC3BFDD-C580-4769-AE1B-1A6929FE9B1F}" srcId="{4333701C-8168-4D98-9844-35657E7AA2B5}" destId="{6E403115-CDC7-4A69-8512-EEBB9D3EEA82}" srcOrd="2" destOrd="0" parTransId="{4CB74AEA-DD26-42C4-B01D-1D84C6677C0B}" sibTransId="{6B9AD226-84B8-4627-85B0-32C2C726D1FE}"/>
    <dgm:cxn modelId="{5AEC0ADE-D185-4ABE-8C62-2D7139E8E435}" type="presOf" srcId="{39E642D9-3B89-476A-96BD-9436B7C90E1C}" destId="{6F4F5B14-5A8C-4B42-963C-9AD737202FCC}" srcOrd="1" destOrd="0" presId="urn:microsoft.com/office/officeart/2011/layout/CircleProcess"/>
    <dgm:cxn modelId="{CD4BAFE7-20D5-40DE-BD25-C69C7F0871B3}" type="presOf" srcId="{84822D6A-873D-4043-A9B2-A928183E8934}" destId="{5369A710-4861-4F6C-90CE-98384B3E5180}" srcOrd="0" destOrd="0" presId="urn:microsoft.com/office/officeart/2011/layout/CircleProcess"/>
    <dgm:cxn modelId="{701BBC5B-81C7-40C6-BECC-E419469E73C4}" type="presParOf" srcId="{2336AAEE-3297-4AA1-B577-7F17E40AD73F}" destId="{F1DD6033-150F-43B6-8570-DA8D03BFA0DE}" srcOrd="0" destOrd="0" presId="urn:microsoft.com/office/officeart/2011/layout/CircleProcess"/>
    <dgm:cxn modelId="{86961C11-5318-4B80-AB5F-32663364C163}" type="presParOf" srcId="{F1DD6033-150F-43B6-8570-DA8D03BFA0DE}" destId="{0460504D-4B28-419C-9171-66614EBFA8A2}" srcOrd="0" destOrd="0" presId="urn:microsoft.com/office/officeart/2011/layout/CircleProcess"/>
    <dgm:cxn modelId="{743DA6A5-C94C-4ACB-9B63-A2DE184E3C3F}" type="presParOf" srcId="{2336AAEE-3297-4AA1-B577-7F17E40AD73F}" destId="{E64EAB49-C763-4554-B821-99751AB9224E}" srcOrd="1" destOrd="0" presId="urn:microsoft.com/office/officeart/2011/layout/CircleProcess"/>
    <dgm:cxn modelId="{5C84A813-14B8-4E55-A5D2-CE878CB09199}" type="presParOf" srcId="{E64EAB49-C763-4554-B821-99751AB9224E}" destId="{EC8D1C13-4100-49AF-B8BC-AD4CE4ADBADA}" srcOrd="0" destOrd="0" presId="urn:microsoft.com/office/officeart/2011/layout/CircleProcess"/>
    <dgm:cxn modelId="{8A09F7A4-9C17-4DBA-AE95-445E56BD26F5}" type="presParOf" srcId="{2336AAEE-3297-4AA1-B577-7F17E40AD73F}" destId="{6F4F5B14-5A8C-4B42-963C-9AD737202FCC}" srcOrd="2" destOrd="0" presId="urn:microsoft.com/office/officeart/2011/layout/CircleProcess"/>
    <dgm:cxn modelId="{E56E9CA7-48A6-4459-AECF-0C50E79C6A07}" type="presParOf" srcId="{2336AAEE-3297-4AA1-B577-7F17E40AD73F}" destId="{14BEB1A9-9FBC-43CD-ABEB-8C73F2DA791D}" srcOrd="3" destOrd="0" presId="urn:microsoft.com/office/officeart/2011/layout/CircleProcess"/>
    <dgm:cxn modelId="{EF1A6A36-BB66-4E5E-BCDF-E8BD3BFEF334}" type="presParOf" srcId="{14BEB1A9-9FBC-43CD-ABEB-8C73F2DA791D}" destId="{92617A5F-5CAE-4B1C-880C-B8EB5D9981B8}" srcOrd="0" destOrd="0" presId="urn:microsoft.com/office/officeart/2011/layout/CircleProcess"/>
    <dgm:cxn modelId="{44CE5D7B-F7DC-4979-857C-3CB0E3164634}" type="presParOf" srcId="{2336AAEE-3297-4AA1-B577-7F17E40AD73F}" destId="{0F60574B-8A1F-4731-AFA4-E0F749F92B8E}" srcOrd="4" destOrd="0" presId="urn:microsoft.com/office/officeart/2011/layout/CircleProcess"/>
    <dgm:cxn modelId="{393F334A-679D-4CCB-A633-A26D61404144}" type="presParOf" srcId="{0F60574B-8A1F-4731-AFA4-E0F749F92B8E}" destId="{C4651268-5826-4438-A100-5EABF3FAD593}" srcOrd="0" destOrd="0" presId="urn:microsoft.com/office/officeart/2011/layout/CircleProcess"/>
    <dgm:cxn modelId="{AD2A1E41-9911-44F5-B3EE-AE91D4DE469B}" type="presParOf" srcId="{2336AAEE-3297-4AA1-B577-7F17E40AD73F}" destId="{978D77C5-CDBB-4C92-B8F8-349C5B532E60}" srcOrd="5" destOrd="0" presId="urn:microsoft.com/office/officeart/2011/layout/CircleProcess"/>
    <dgm:cxn modelId="{90778CDF-348A-42EC-B173-2844D33FC746}" type="presParOf" srcId="{2336AAEE-3297-4AA1-B577-7F17E40AD73F}" destId="{A7D5FFC2-5AD4-43EC-8D82-CEDC813E52BF}" srcOrd="6" destOrd="0" presId="urn:microsoft.com/office/officeart/2011/layout/CircleProcess"/>
    <dgm:cxn modelId="{1AD5055F-7C67-40C6-AC7D-9F79E2FAA336}" type="presParOf" srcId="{A7D5FFC2-5AD4-43EC-8D82-CEDC813E52BF}" destId="{39C774F3-F9A0-481D-9A80-85AFDDFCE583}" srcOrd="0" destOrd="0" presId="urn:microsoft.com/office/officeart/2011/layout/CircleProcess"/>
    <dgm:cxn modelId="{63C3C6B5-ED52-4DDF-BD54-4B384275C2EF}" type="presParOf" srcId="{2336AAEE-3297-4AA1-B577-7F17E40AD73F}" destId="{97D774E9-48ED-43B5-97F7-46E364B65F0A}" srcOrd="7" destOrd="0" presId="urn:microsoft.com/office/officeart/2011/layout/CircleProcess"/>
    <dgm:cxn modelId="{DBEB9FB5-0F3E-4742-9F73-FB3724CC1C0A}" type="presParOf" srcId="{97D774E9-48ED-43B5-97F7-46E364B65F0A}" destId="{11F9FDF4-98A3-46FE-BDD6-856627DEFC64}" srcOrd="0" destOrd="0" presId="urn:microsoft.com/office/officeart/2011/layout/CircleProcess"/>
    <dgm:cxn modelId="{0AAE7B8C-ACAC-40DA-9912-4E2802F6B7D1}" type="presParOf" srcId="{2336AAEE-3297-4AA1-B577-7F17E40AD73F}" destId="{859225BB-7A5C-4BEB-B078-D2E70EFE7151}" srcOrd="8" destOrd="0" presId="urn:microsoft.com/office/officeart/2011/layout/CircleProcess"/>
    <dgm:cxn modelId="{E2B35262-5E64-44AC-A324-E82D94FBC080}" type="presParOf" srcId="{2336AAEE-3297-4AA1-B577-7F17E40AD73F}" destId="{73915FAB-6A6C-4624-BBA7-838DC56B84A0}" srcOrd="9" destOrd="0" presId="urn:microsoft.com/office/officeart/2011/layout/CircleProcess"/>
    <dgm:cxn modelId="{D37C9F59-4732-4EDE-A2DD-B9D4FC465E21}" type="presParOf" srcId="{73915FAB-6A6C-4624-BBA7-838DC56B84A0}" destId="{3B949D5A-9DAA-4CB2-80F8-CD64213EB2FB}" srcOrd="0" destOrd="0" presId="urn:microsoft.com/office/officeart/2011/layout/CircleProcess"/>
    <dgm:cxn modelId="{E3431593-8815-424C-92BA-DF69F2EFACC9}" type="presParOf" srcId="{2336AAEE-3297-4AA1-B577-7F17E40AD73F}" destId="{80BEE00B-3592-4E8F-A054-CD77496FEE6A}" srcOrd="10" destOrd="0" presId="urn:microsoft.com/office/officeart/2011/layout/CircleProcess"/>
    <dgm:cxn modelId="{7012EE36-8120-4274-8CA7-B43F2094FF6A}" type="presParOf" srcId="{80BEE00B-3592-4E8F-A054-CD77496FEE6A}" destId="{33B03236-F37D-4F4F-91C3-C3F6AA4C0CF3}" srcOrd="0" destOrd="0" presId="urn:microsoft.com/office/officeart/2011/layout/CircleProcess"/>
    <dgm:cxn modelId="{57738CF0-1ABC-49B3-A954-D652D3FE351F}" type="presParOf" srcId="{2336AAEE-3297-4AA1-B577-7F17E40AD73F}" destId="{79825412-B9E4-4BC4-9742-558E419C6F16}" srcOrd="11" destOrd="0" presId="urn:microsoft.com/office/officeart/2011/layout/CircleProcess"/>
    <dgm:cxn modelId="{9FF81365-427F-4694-A7D0-81A5950FEB3C}" type="presParOf" srcId="{2336AAEE-3297-4AA1-B577-7F17E40AD73F}" destId="{FC1F40ED-CFE1-423E-AD65-11CBFC8AD93E}" srcOrd="12" destOrd="0" presId="urn:microsoft.com/office/officeart/2011/layout/CircleProcess"/>
    <dgm:cxn modelId="{892B63D4-0820-40A1-8D41-F0EADB71FBE3}" type="presParOf" srcId="{FC1F40ED-CFE1-423E-AD65-11CBFC8AD93E}" destId="{7B2BAAA9-841E-4835-BA6E-94027A84CDB1}" srcOrd="0" destOrd="0" presId="urn:microsoft.com/office/officeart/2011/layout/CircleProcess"/>
    <dgm:cxn modelId="{4E44E5E9-E7C2-4C80-A5FC-49D6D88A21FD}" type="presParOf" srcId="{2336AAEE-3297-4AA1-B577-7F17E40AD73F}" destId="{02EFEF21-44E8-4515-8270-23ED43A604FF}" srcOrd="13" destOrd="0" presId="urn:microsoft.com/office/officeart/2011/layout/CircleProcess"/>
    <dgm:cxn modelId="{93FCA3E6-D1A5-42A9-AB0E-25153A5319A1}" type="presParOf" srcId="{02EFEF21-44E8-4515-8270-23ED43A604FF}" destId="{5369A710-4861-4F6C-90CE-98384B3E5180}" srcOrd="0" destOrd="0" presId="urn:microsoft.com/office/officeart/2011/layout/CircleProcess"/>
    <dgm:cxn modelId="{16D713E5-6004-4BA3-8769-7834BB9C98F0}" type="presParOf" srcId="{2336AAEE-3297-4AA1-B577-7F17E40AD73F}" destId="{1E59F9EF-3AF8-46CC-AF63-434AC234EB02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0504D-4B28-419C-9171-66614EBFA8A2}">
      <dsp:nvSpPr>
        <dsp:cNvPr id="0" name=""/>
        <dsp:cNvSpPr/>
      </dsp:nvSpPr>
      <dsp:spPr>
        <a:xfrm>
          <a:off x="9242071" y="1526305"/>
          <a:ext cx="2107342" cy="210768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D1C13-4100-49AF-B8BC-AD4CE4ADBADA}">
      <dsp:nvSpPr>
        <dsp:cNvPr id="0" name=""/>
        <dsp:cNvSpPr/>
      </dsp:nvSpPr>
      <dsp:spPr>
        <a:xfrm>
          <a:off x="9311605" y="1596573"/>
          <a:ext cx="1967151" cy="196715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Submit Adopted Housing Element to HCD for Certification</a:t>
          </a:r>
        </a:p>
      </dsp:txBody>
      <dsp:txXfrm>
        <a:off x="9593108" y="1877648"/>
        <a:ext cx="1405268" cy="1405001"/>
      </dsp:txXfrm>
    </dsp:sp>
    <dsp:sp modelId="{92617A5F-5CAE-4B1C-880C-B8EB5D9981B8}">
      <dsp:nvSpPr>
        <dsp:cNvPr id="0" name=""/>
        <dsp:cNvSpPr/>
      </dsp:nvSpPr>
      <dsp:spPr>
        <a:xfrm rot="2700000">
          <a:off x="7063073" y="1526414"/>
          <a:ext cx="2107098" cy="2107098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51268-5826-4438-A100-5EABF3FAD593}">
      <dsp:nvSpPr>
        <dsp:cNvPr id="0" name=""/>
        <dsp:cNvSpPr/>
      </dsp:nvSpPr>
      <dsp:spPr>
        <a:xfrm>
          <a:off x="7134728" y="1596573"/>
          <a:ext cx="1967151" cy="196715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City Adoption of Housing Element</a:t>
          </a:r>
        </a:p>
      </dsp:txBody>
      <dsp:txXfrm>
        <a:off x="7415109" y="1877648"/>
        <a:ext cx="1405268" cy="1405001"/>
      </dsp:txXfrm>
    </dsp:sp>
    <dsp:sp modelId="{39C774F3-F9A0-481D-9A80-85AFDDFCE583}">
      <dsp:nvSpPr>
        <dsp:cNvPr id="0" name=""/>
        <dsp:cNvSpPr/>
      </dsp:nvSpPr>
      <dsp:spPr>
        <a:xfrm rot="2700000">
          <a:off x="4886196" y="1526414"/>
          <a:ext cx="2107098" cy="2107098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F9FDF4-98A3-46FE-BDD6-856627DEFC64}">
      <dsp:nvSpPr>
        <dsp:cNvPr id="0" name=""/>
        <dsp:cNvSpPr/>
      </dsp:nvSpPr>
      <dsp:spPr>
        <a:xfrm>
          <a:off x="4956730" y="1596573"/>
          <a:ext cx="1967151" cy="196715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Revise Housing Element Following HCD Feedback</a:t>
          </a:r>
        </a:p>
      </dsp:txBody>
      <dsp:txXfrm>
        <a:off x="5237111" y="1877648"/>
        <a:ext cx="1405268" cy="1405001"/>
      </dsp:txXfrm>
    </dsp:sp>
    <dsp:sp modelId="{3B949D5A-9DAA-4CB2-80F8-CD64213EB2FB}">
      <dsp:nvSpPr>
        <dsp:cNvPr id="0" name=""/>
        <dsp:cNvSpPr/>
      </dsp:nvSpPr>
      <dsp:spPr>
        <a:xfrm rot="2700000">
          <a:off x="2708198" y="1526414"/>
          <a:ext cx="2107098" cy="2107098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B03236-F37D-4F4F-91C3-C3F6AA4C0CF3}">
      <dsp:nvSpPr>
        <dsp:cNvPr id="0" name=""/>
        <dsp:cNvSpPr/>
      </dsp:nvSpPr>
      <dsp:spPr>
        <a:xfrm>
          <a:off x="2778732" y="1596573"/>
          <a:ext cx="1967151" cy="196715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60-Day HCD Review Period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Through December 2021</a:t>
          </a:r>
        </a:p>
      </dsp:txBody>
      <dsp:txXfrm>
        <a:off x="3060234" y="1877648"/>
        <a:ext cx="1405268" cy="1405001"/>
      </dsp:txXfrm>
    </dsp:sp>
    <dsp:sp modelId="{7B2BAAA9-841E-4835-BA6E-94027A84CDB1}">
      <dsp:nvSpPr>
        <dsp:cNvPr id="0" name=""/>
        <dsp:cNvSpPr/>
      </dsp:nvSpPr>
      <dsp:spPr>
        <a:xfrm rot="2700000">
          <a:off x="530199" y="1526414"/>
          <a:ext cx="2107098" cy="2107098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69A710-4861-4F6C-90CE-98384B3E5180}">
      <dsp:nvSpPr>
        <dsp:cNvPr id="0" name=""/>
        <dsp:cNvSpPr/>
      </dsp:nvSpPr>
      <dsp:spPr>
        <a:xfrm>
          <a:off x="600734" y="1596573"/>
          <a:ext cx="1967151" cy="196715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HCD First Draft Submittal          October 27, 2021</a:t>
          </a:r>
        </a:p>
      </dsp:txBody>
      <dsp:txXfrm>
        <a:off x="882236" y="1877648"/>
        <a:ext cx="1405268" cy="1405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31C18E95-3C59-4E5D-AA52-EA6478480A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28AFB0-037F-4EC9-B93B-9855567E6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5846" y="1702348"/>
            <a:ext cx="8858655" cy="1458814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3C0BDF-DE83-4B36-90EA-E4B4A24DFB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5846" y="3171223"/>
            <a:ext cx="8858655" cy="36512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6BFF1-4B5C-4D22-9ED9-649DC5ACA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C425-4306-4BCB-BA98-3BC5AF41E232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6F856-2E7B-4BF6-9E79-DE8D46B7A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92431-2420-486E-964D-265A83755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A334-CA49-4B19-AFBD-B7BC220EC3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173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6FCB9-8137-4851-AA79-9280D5A00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4E03AD-CCDD-4F14-9F97-6EF468A24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0A1CC-A992-4EB9-8D07-F50C46EEF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C425-4306-4BCB-BA98-3BC5AF41E232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F4590-FC39-4E95-B433-6ABACDA91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0315B-7416-40A5-8EBB-E001131E5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A334-CA49-4B19-AFBD-B7BC220EC3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476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8044D6-BF29-45DE-86D9-1944BC2AD1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898705-9355-498A-91F9-336F30C19C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0800000">
            <a:off x="349385" y="316485"/>
            <a:ext cx="164478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FC2D8B-B236-482F-9962-E60CE00B7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4186170" y="-1528122"/>
            <a:ext cx="5811837" cy="950105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B01DC-D3A4-4466-A2CE-B97C52A1A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C425-4306-4BCB-BA98-3BC5AF41E232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73E7F-7D80-4E06-A92B-782107191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5CC48-232C-487E-82B3-06922B6DA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A334-CA49-4B19-AFBD-B7BC220EC3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028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25C19-7214-4D7E-87EF-AE55D7FB7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47E43-6488-4F5F-8717-EFBBCB096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4D82F-24F6-4731-9A76-3AC838C4A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C425-4306-4BCB-BA98-3BC5AF41E232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0606B-7E84-4708-95D0-19B770CC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031C6-EC19-4470-AB38-69E870E90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A334-CA49-4B19-AFBD-B7BC220EC35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878192-AAE3-4F70-A867-7B1AB5AA27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0"/>
          <a:stretch/>
        </p:blipFill>
        <p:spPr>
          <a:xfrm>
            <a:off x="1524" y="1320800"/>
            <a:ext cx="12188952" cy="5537200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94D2D50-CCB1-44D7-B6E2-A71AC645363B}"/>
              </a:ext>
            </a:extLst>
          </p:cNvPr>
          <p:cNvSpPr txBox="1">
            <a:spLocks/>
          </p:cNvSpPr>
          <p:nvPr userDrawn="1"/>
        </p:nvSpPr>
        <p:spPr>
          <a:xfrm>
            <a:off x="2247900" y="6356350"/>
            <a:ext cx="5905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0" i="1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2021-2029 Housing Element Update</a:t>
            </a:r>
          </a:p>
        </p:txBody>
      </p:sp>
    </p:spTree>
    <p:extLst>
      <p:ext uri="{BB962C8B-B14F-4D97-AF65-F5344CB8AC3E}">
        <p14:creationId xmlns:p14="http://schemas.microsoft.com/office/powerpoint/2010/main" val="2595210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8B082ACD-F944-4EAF-81E3-0D128AA8E9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-136526"/>
            <a:ext cx="12188952" cy="69945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9C6869-0E7F-41C8-BEF0-51E1ABD54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755FA-88B7-47FE-85D3-FF1A3F5B3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C425-4306-4BCB-BA98-3BC5AF41E232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0C242-7274-43C9-A507-C27F73643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234EA-969D-4D5F-A3AC-7C6D0B868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A334-CA49-4B19-AFBD-B7BC220EC3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384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92C57-864A-4318-BB64-9F009BC0E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FFE67-65CB-48AA-BEEC-7456DD280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72F1F2-E0B6-47F3-8368-003F4ADBF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FF0B20-F743-4636-B828-320AA292F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C425-4306-4BCB-BA98-3BC5AF41E232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CABAA0-6CD7-4001-8FB2-A877033BE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9AECB-27AA-4A02-BC2D-378FBCF12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A334-CA49-4B19-AFBD-B7BC220EC3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460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8399A-513E-40BC-8613-1052A91E5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1D499-DC52-45C8-B2DC-B7F7450C4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D3D232-88E7-420F-AC91-5CD384E8C4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43B713-FE83-472B-ACF1-0344690FF8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8932D6-28BC-49A8-BB15-D74BB52B2E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882880-7F21-4A0C-85D2-25CF516CB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C425-4306-4BCB-BA98-3BC5AF41E232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AAE2E-3D88-4840-AD27-BC893AC4E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B0B74E-4471-422D-B8E3-07C5E973C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A334-CA49-4B19-AFBD-B7BC220EC3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64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FC85A-5F1C-4773-98AE-F3D66EEC5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45723-21DE-4173-A5CA-FAC9FA1F7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C425-4306-4BCB-BA98-3BC5AF41E232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5A3D4E-5DDB-4FBC-9981-F6DF345B6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AA94A7-A900-4FE7-A24F-081AD4A3C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A334-CA49-4B19-AFBD-B7BC220EC3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501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6403ACC-8033-40EE-88DC-936425A796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0"/>
          <a:stretch/>
        </p:blipFill>
        <p:spPr>
          <a:xfrm>
            <a:off x="1524" y="1320800"/>
            <a:ext cx="12188952" cy="55372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E4BE8F-A9A6-494A-BE5C-12FE91384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47900" y="6356350"/>
            <a:ext cx="5905500" cy="365125"/>
          </a:xfrm>
        </p:spPr>
        <p:txBody>
          <a:bodyPr/>
          <a:lstStyle>
            <a:lvl1pPr>
              <a:defRPr sz="1600" b="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algn="l"/>
            <a:r>
              <a:rPr lang="en-US" dirty="0"/>
              <a:t>2021-2029 Housing Element Update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7CDAA-302D-45C9-8712-A5E66D698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A334-CA49-4B19-AFBD-B7BC220EC3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645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003AB-0DF6-40BE-8564-A398AF994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6962C-9BD0-4A33-838A-5DA18E4C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51A8C-5A62-4696-A1B6-5C6575A00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FF4358-D97D-4911-8384-481DCCD87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C425-4306-4BCB-BA98-3BC5AF41E232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0BABC-43F9-43A0-BB96-1D754A6EB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979D0-EDE8-49EE-91F3-BE2B64766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A334-CA49-4B19-AFBD-B7BC220EC3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790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A2ACC-4BB9-46B5-A29E-25817965A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8833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28625E-9BBD-47A5-B46F-86A695C883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8429D3-9A38-409F-97CA-5F9E45D03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418E79-637E-4F9F-A10B-3BCBE885D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C425-4306-4BCB-BA98-3BC5AF41E232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DAA347-ECD7-463A-A4A9-3A205B665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08C7E1-CD1E-47B5-BC7B-DE9BF5242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A334-CA49-4B19-AFBD-B7BC220EC3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831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AB20283E-2812-4B76-A25F-572F8B81901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2FE68F-446D-4DAA-A99C-AF85AB50B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4309"/>
            <a:ext cx="10515600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2943B8-8051-42BB-A552-B678470CA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68081"/>
            <a:ext cx="10515600" cy="4608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5CC92-D602-4469-B746-F4B5A9D61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AC425-4306-4BCB-BA98-3BC5AF41E232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2E7F4-CF09-4301-BC57-44E561FF7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321FF-04AF-4308-A0F0-53BE2D3A4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EA334-CA49-4B19-AFBD-B7BC220EC3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46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metca.gov/1029/Housing-Element-Update" TargetMode="External"/><Relationship Id="rId2" Type="http://schemas.openxmlformats.org/officeDocument/2006/relationships/hyperlink" Target="mailto:mflejter@hemetca.gov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FCA32-06D3-42D8-A4D6-275005219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9914" y="1880192"/>
            <a:ext cx="8598212" cy="98384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Element Update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2021-2029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80A2BE-040D-40A2-9CB5-728AE68E3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9914" y="2967797"/>
            <a:ext cx="8598212" cy="417096"/>
          </a:xfrm>
        </p:spPr>
        <p:txBody>
          <a:bodyPr>
            <a:normAutofit fontScale="92500"/>
          </a:bodyPr>
          <a:lstStyle/>
          <a:p>
            <a:r>
              <a:rPr lang="en-US" dirty="0"/>
              <a:t>City Council/Planning Commission Study Session – November 10, 2021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447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DA7FF-212E-431E-B994-CBA235641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1348"/>
            <a:ext cx="10515600" cy="1182190"/>
          </a:xfrm>
        </p:spPr>
        <p:txBody>
          <a:bodyPr>
            <a:normAutofit fontScale="90000"/>
          </a:bodyPr>
          <a:lstStyle/>
          <a:p>
            <a:r>
              <a:rPr lang="en-US" dirty="0"/>
              <a:t>Candidate Housing Sites and Strategies</a:t>
            </a:r>
          </a:p>
        </p:txBody>
      </p:sp>
    </p:spTree>
    <p:extLst>
      <p:ext uri="{BB962C8B-B14F-4D97-AF65-F5344CB8AC3E}">
        <p14:creationId xmlns:p14="http://schemas.microsoft.com/office/powerpoint/2010/main" val="3879831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E3EF5-E476-4A4F-B8C5-03BC6C309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Candidate Sites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D68BA-8685-4517-9C6A-B9BD272A4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40" y="1442103"/>
            <a:ext cx="7166610" cy="4608882"/>
          </a:xfrm>
        </p:spPr>
        <p:txBody>
          <a:bodyPr>
            <a:normAutofit/>
          </a:bodyPr>
          <a:lstStyle/>
          <a:p>
            <a:r>
              <a:rPr lang="en-US" dirty="0"/>
              <a:t>The Housing Element identifies candidate sites</a:t>
            </a:r>
            <a:r>
              <a:rPr lang="en-US" b="1" dirty="0"/>
              <a:t> </a:t>
            </a:r>
            <a:r>
              <a:rPr lang="en-US" dirty="0"/>
              <a:t>to accommodate the City’s 2021-2029 RHNA growth need. </a:t>
            </a:r>
          </a:p>
          <a:p>
            <a:r>
              <a:rPr lang="en-US" dirty="0"/>
              <a:t>The proposed candidate sites are focused in areas of the City with </a:t>
            </a:r>
            <a:r>
              <a:rPr lang="en-US" u="sng" dirty="0"/>
              <a:t>existing infrastructure, resources </a:t>
            </a:r>
            <a:r>
              <a:rPr lang="en-US" dirty="0"/>
              <a:t>and </a:t>
            </a:r>
            <a:r>
              <a:rPr lang="en-US" u="sng" dirty="0"/>
              <a:t>transportation</a:t>
            </a:r>
            <a:r>
              <a:rPr lang="en-US" dirty="0"/>
              <a:t>.</a:t>
            </a:r>
          </a:p>
          <a:p>
            <a:r>
              <a:rPr lang="en-US" dirty="0"/>
              <a:t>Strategy:</a:t>
            </a:r>
          </a:p>
          <a:p>
            <a:pPr lvl="1"/>
            <a:r>
              <a:rPr lang="en-US" dirty="0"/>
              <a:t>Projected development of Accessory Dwelling Units (ADU)</a:t>
            </a:r>
          </a:p>
          <a:p>
            <a:pPr lvl="1"/>
            <a:r>
              <a:rPr lang="en-US" dirty="0"/>
              <a:t>Existing vacant residentially zoned properties</a:t>
            </a:r>
          </a:p>
          <a:p>
            <a:pPr lvl="1"/>
            <a:r>
              <a:rPr lang="en-US" dirty="0"/>
              <a:t>Buffer for sites that may develop with less units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9430F5-2407-416A-9289-9F1F99655F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6" r="10901"/>
          <a:stretch/>
        </p:blipFill>
        <p:spPr>
          <a:xfrm>
            <a:off x="7717335" y="1316126"/>
            <a:ext cx="4474665" cy="486083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38845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8BB6B-1643-4A85-BD74-50EDABA2C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Candidate Sites Identified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ACF3994-2BDF-4F5F-ACC7-054D5DD7F2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0140656"/>
              </p:ext>
            </p:extLst>
          </p:nvPr>
        </p:nvGraphicFramePr>
        <p:xfrm>
          <a:off x="1145175" y="1441269"/>
          <a:ext cx="9901649" cy="4460551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666309">
                  <a:extLst>
                    <a:ext uri="{9D8B030D-6E8A-4147-A177-3AD203B41FA5}">
                      <a16:colId xmlns:a16="http://schemas.microsoft.com/office/drawing/2014/main" val="2745462324"/>
                    </a:ext>
                  </a:extLst>
                </a:gridCol>
                <a:gridCol w="1247068">
                  <a:extLst>
                    <a:ext uri="{9D8B030D-6E8A-4147-A177-3AD203B41FA5}">
                      <a16:colId xmlns:a16="http://schemas.microsoft.com/office/drawing/2014/main" val="4089469111"/>
                    </a:ext>
                  </a:extLst>
                </a:gridCol>
                <a:gridCol w="1247068">
                  <a:extLst>
                    <a:ext uri="{9D8B030D-6E8A-4147-A177-3AD203B41FA5}">
                      <a16:colId xmlns:a16="http://schemas.microsoft.com/office/drawing/2014/main" val="739474331"/>
                    </a:ext>
                  </a:extLst>
                </a:gridCol>
                <a:gridCol w="1247068">
                  <a:extLst>
                    <a:ext uri="{9D8B030D-6E8A-4147-A177-3AD203B41FA5}">
                      <a16:colId xmlns:a16="http://schemas.microsoft.com/office/drawing/2014/main" val="1867164545"/>
                    </a:ext>
                  </a:extLst>
                </a:gridCol>
                <a:gridCol w="1247068">
                  <a:extLst>
                    <a:ext uri="{9D8B030D-6E8A-4147-A177-3AD203B41FA5}">
                      <a16:colId xmlns:a16="http://schemas.microsoft.com/office/drawing/2014/main" val="682297695"/>
                    </a:ext>
                  </a:extLst>
                </a:gridCol>
                <a:gridCol w="1247068">
                  <a:extLst>
                    <a:ext uri="{9D8B030D-6E8A-4147-A177-3AD203B41FA5}">
                      <a16:colId xmlns:a16="http://schemas.microsoft.com/office/drawing/2014/main" val="2181970764"/>
                    </a:ext>
                  </a:extLst>
                </a:gridCol>
              </a:tblGrid>
              <a:tr h="7958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18" marR="850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Very Low Income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18" marR="850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Low Income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18" marR="850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Moderate Income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18" marR="850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Above Moderate Income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18" marR="850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18" marR="85018" marT="0" marB="0" anchor="ctr"/>
                </a:tc>
                <a:extLst>
                  <a:ext uri="{0D108BD9-81ED-4DB2-BD59-A6C34878D82A}">
                    <a16:rowId xmlns:a16="http://schemas.microsoft.com/office/drawing/2014/main" val="3388410084"/>
                  </a:ext>
                </a:extLst>
              </a:tr>
              <a:tr h="3576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RHNA (2021-2029)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18" marR="850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812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18" marR="850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732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18" marR="850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1,174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18" marR="850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3,748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18" marR="850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6,466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18" marR="85018" marT="0" marB="0" anchor="ctr"/>
                </a:tc>
                <a:extLst>
                  <a:ext uri="{0D108BD9-81ED-4DB2-BD59-A6C34878D82A}">
                    <a16:rowId xmlns:a16="http://schemas.microsoft.com/office/drawing/2014/main" val="3304692729"/>
                  </a:ext>
                </a:extLst>
              </a:tr>
              <a:tr h="525245">
                <a:tc>
                  <a:txBody>
                    <a:bodyPr/>
                    <a:lstStyle/>
                    <a:p>
                      <a:pPr marL="2139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Current Projects</a:t>
                      </a:r>
                    </a:p>
                    <a:p>
                      <a:pPr marL="2139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(In-the-Pipeline Projects)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18" marR="85018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900 units</a:t>
                      </a:r>
                      <a:endParaRPr lang="en-US" dirty="0"/>
                    </a:p>
                  </a:txBody>
                  <a:tcPr marL="113357" marR="113357" marT="56679" marB="56679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 units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18" marR="850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4,042 units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18" marR="850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4,942 units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18" marR="85018" marT="0" marB="0" anchor="ctr"/>
                </a:tc>
                <a:extLst>
                  <a:ext uri="{0D108BD9-81ED-4DB2-BD59-A6C34878D82A}">
                    <a16:rowId xmlns:a16="http://schemas.microsoft.com/office/drawing/2014/main" val="646090083"/>
                  </a:ext>
                </a:extLst>
              </a:tr>
              <a:tr h="379678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Sites Available to Accommodate RHNA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357" marR="113357" marT="56679" marB="56679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782076"/>
                  </a:ext>
                </a:extLst>
              </a:tr>
              <a:tr h="5252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Existing, Vacant Residentially Zoned Properties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18" marR="85018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761 units</a:t>
                      </a:r>
                      <a:endParaRPr lang="en-US" dirty="0"/>
                    </a:p>
                  </a:txBody>
                  <a:tcPr marL="113357" marR="113357" marT="56679" marB="56679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1,350 units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18" marR="850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1,676 units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18" marR="850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3,787 units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18" marR="85018" marT="0" marB="0" anchor="ctr"/>
                </a:tc>
                <a:extLst>
                  <a:ext uri="{0D108BD9-81ED-4DB2-BD59-A6C34878D82A}">
                    <a16:rowId xmlns:a16="http://schemas.microsoft.com/office/drawing/2014/main" val="1910770277"/>
                  </a:ext>
                </a:extLst>
              </a:tr>
              <a:tr h="5252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Accessory Dwelling Unit Projections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18" marR="85018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51 units</a:t>
                      </a:r>
                      <a:endParaRPr lang="en-US"/>
                    </a:p>
                  </a:txBody>
                  <a:tcPr marL="113357" marR="113357" marT="56679" marB="56679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 units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18" marR="850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 units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18" marR="850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88 units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18" marR="85018" marT="0" marB="0" anchor="ctr"/>
                </a:tc>
                <a:extLst>
                  <a:ext uri="{0D108BD9-81ED-4DB2-BD59-A6C34878D82A}">
                    <a16:rowId xmlns:a16="http://schemas.microsoft.com/office/drawing/2014/main" val="1727425139"/>
                  </a:ext>
                </a:extLst>
              </a:tr>
              <a:tr h="52524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Potential Development Capacity </a:t>
                      </a:r>
                    </a:p>
                  </a:txBody>
                  <a:tcPr marL="85018" marR="8501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effectLst/>
                        </a:rPr>
                        <a:t>1,712 units</a:t>
                      </a:r>
                      <a:endParaRPr lang="en-US"/>
                    </a:p>
                  </a:txBody>
                  <a:tcPr marL="113357" marR="113357" marT="56679" marB="5667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1,380 units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18" marR="8501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5,725 units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18" marR="8501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8,817 units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18" marR="8501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137705"/>
                  </a:ext>
                </a:extLst>
              </a:tr>
              <a:tr h="3796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Sites Surplus/Shortfall (%)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18" marR="85018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+11%</a:t>
                      </a:r>
                      <a:endParaRPr lang="en-US"/>
                    </a:p>
                  </a:txBody>
                  <a:tcPr marL="113357" marR="113357" marT="56679" marB="56679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+18%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18" marR="850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+53%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18" marR="850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18" marR="85018" marT="0" marB="0" anchor="ctr"/>
                </a:tc>
                <a:extLst>
                  <a:ext uri="{0D108BD9-81ED-4DB2-BD59-A6C34878D82A}">
                    <a16:rowId xmlns:a16="http://schemas.microsoft.com/office/drawing/2014/main" val="3366617415"/>
                  </a:ext>
                </a:extLst>
              </a:tr>
              <a:tr h="3796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Sites Surplus/Shortfall (#)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18" marR="85018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+168 units</a:t>
                      </a:r>
                      <a:endParaRPr lang="en-US" dirty="0"/>
                    </a:p>
                  </a:txBody>
                  <a:tcPr marL="113357" marR="113357" marT="56679" marB="56679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+206 units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18" marR="850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+1,977 units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18" marR="850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+2,351 units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18" marR="85018" marT="0" marB="0" anchor="ctr"/>
                </a:tc>
                <a:extLst>
                  <a:ext uri="{0D108BD9-81ED-4DB2-BD59-A6C34878D82A}">
                    <a16:rowId xmlns:a16="http://schemas.microsoft.com/office/drawing/2014/main" val="2197711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4819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C9517-4D2A-4ADB-8DC5-8CE53A233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of Housing Sites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BF9CEB-E089-42B4-A927-21BA1ECD67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2545" y="1070006"/>
            <a:ext cx="7546909" cy="5732008"/>
          </a:xfrm>
        </p:spPr>
      </p:pic>
    </p:spTree>
    <p:extLst>
      <p:ext uri="{BB962C8B-B14F-4D97-AF65-F5344CB8AC3E}">
        <p14:creationId xmlns:p14="http://schemas.microsoft.com/office/powerpoint/2010/main" val="1672844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DA7FF-212E-431E-B994-CBA235641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2673"/>
            <a:ext cx="10515600" cy="1182190"/>
          </a:xfrm>
        </p:spPr>
        <p:txBody>
          <a:bodyPr>
            <a:normAutofit/>
          </a:bodyPr>
          <a:lstStyle/>
          <a:p>
            <a:r>
              <a:rPr lang="en-US" dirty="0"/>
              <a:t>Goals, Policies, and Programs</a:t>
            </a:r>
          </a:p>
        </p:txBody>
      </p:sp>
    </p:spTree>
    <p:extLst>
      <p:ext uri="{BB962C8B-B14F-4D97-AF65-F5344CB8AC3E}">
        <p14:creationId xmlns:p14="http://schemas.microsoft.com/office/powerpoint/2010/main" val="2490710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9BA3B-BC92-4CCF-82D6-4633EAFAE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Housing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C84D5-C7D5-430B-A18F-E550E6F7B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Housing Goal #1</a:t>
            </a:r>
            <a:r>
              <a:rPr lang="en-US" dirty="0"/>
              <a:t>: Provide for the attainment of quality housing within a satisfying living environment for households of all socio-economic, age, and ethnic types in Hemet.</a:t>
            </a:r>
          </a:p>
          <a:p>
            <a:r>
              <a:rPr lang="en-US" b="1" dirty="0"/>
              <a:t>Housing Goal #2</a:t>
            </a:r>
            <a:r>
              <a:rPr lang="en-US" dirty="0"/>
              <a:t>: Facilitate the provision and improvement of affordable housing to meet the needs of the community.</a:t>
            </a:r>
          </a:p>
          <a:p>
            <a:r>
              <a:rPr lang="en-US" b="1" dirty="0"/>
              <a:t>Housing Goal #3</a:t>
            </a:r>
            <a:r>
              <a:rPr lang="en-US" dirty="0"/>
              <a:t>: Provide adequate sites for housing.</a:t>
            </a:r>
          </a:p>
          <a:p>
            <a:r>
              <a:rPr lang="en-US" b="1" dirty="0"/>
              <a:t>Housing Goal #4</a:t>
            </a:r>
            <a:r>
              <a:rPr lang="en-US" dirty="0"/>
              <a:t>: Preserve existing neighborhoods and rehabilitate the existing housing stock.</a:t>
            </a:r>
          </a:p>
          <a:p>
            <a:r>
              <a:rPr lang="en-US" b="1" dirty="0"/>
              <a:t>Housing Goal #5</a:t>
            </a:r>
            <a:r>
              <a:rPr lang="en-US" dirty="0"/>
              <a:t>: Preserve affordable housing opportunities.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702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11302-04CC-4412-8904-468B5D211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2021-2029 Policy Program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A4AB4-85C3-4AF8-86D6-FBFCD5A8E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081"/>
            <a:ext cx="6831563" cy="4608882"/>
          </a:xfrm>
        </p:spPr>
        <p:txBody>
          <a:bodyPr/>
          <a:lstStyle/>
          <a:p>
            <a:r>
              <a:rPr lang="en-US" sz="2800" dirty="0"/>
              <a:t>Promotion of Accessory Dwelling Unit (ADU) and Junior Accessory Dwelling Unit (JADU) Development </a:t>
            </a:r>
          </a:p>
          <a:p>
            <a:r>
              <a:rPr lang="en-US" sz="2800" dirty="0"/>
              <a:t>Objective Development Standards</a:t>
            </a:r>
          </a:p>
          <a:p>
            <a:r>
              <a:rPr lang="en-US" sz="2800" dirty="0"/>
              <a:t>SB 35 Streamlining</a:t>
            </a:r>
          </a:p>
          <a:p>
            <a:r>
              <a:rPr lang="en-US" sz="2800" dirty="0"/>
              <a:t>Emergency Shelters, Transitional and Supportive Housing, and Lower Barrier Navigation Centers</a:t>
            </a:r>
          </a:p>
          <a:p>
            <a:r>
              <a:rPr lang="en-US" sz="2800" dirty="0"/>
              <a:t>Housing for Persons with Developmental Disabilities</a:t>
            </a:r>
          </a:p>
          <a:p>
            <a:endParaRPr lang="en-US" dirty="0"/>
          </a:p>
        </p:txBody>
      </p:sp>
      <p:pic>
        <p:nvPicPr>
          <p:cNvPr id="4" name="Picture 3" descr="A picture containing outdoor, silhouette, day&#10;&#10;Description automatically generated">
            <a:extLst>
              <a:ext uri="{FF2B5EF4-FFF2-40B4-BE49-F238E27FC236}">
                <a16:creationId xmlns:a16="http://schemas.microsoft.com/office/drawing/2014/main" id="{0CF78A8D-2F73-4B2B-860A-0A9C6F02E0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5" r="21934"/>
          <a:stretch/>
        </p:blipFill>
        <p:spPr>
          <a:xfrm>
            <a:off x="7938912" y="1716832"/>
            <a:ext cx="3727690" cy="3987959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83954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11302-04CC-4412-8904-468B5D211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2021-2029 Policy Program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A4AB4-85C3-4AF8-86D6-FBFCD5A8E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Farmworker Housing</a:t>
            </a:r>
          </a:p>
          <a:p>
            <a:r>
              <a:rPr lang="en-US" sz="2800" dirty="0"/>
              <a:t>Funding and Rental Assistance Programs</a:t>
            </a:r>
          </a:p>
          <a:p>
            <a:r>
              <a:rPr lang="en-US" sz="2800" dirty="0"/>
              <a:t>Preserve and Monitor At-Risk Units</a:t>
            </a:r>
          </a:p>
          <a:p>
            <a:r>
              <a:rPr lang="en-US" sz="2800" dirty="0"/>
              <a:t>Mobile Home Park Preservation</a:t>
            </a:r>
          </a:p>
          <a:p>
            <a:r>
              <a:rPr lang="en-US" sz="2800" dirty="0"/>
              <a:t>Housing Voucher Program</a:t>
            </a:r>
          </a:p>
          <a:p>
            <a:r>
              <a:rPr lang="en-US" sz="2800" dirty="0"/>
              <a:t>Density Bonus</a:t>
            </a:r>
          </a:p>
          <a:p>
            <a:r>
              <a:rPr lang="en-US" sz="2800" dirty="0"/>
              <a:t>Remove Development Constraints</a:t>
            </a:r>
          </a:p>
          <a:p>
            <a:r>
              <a:rPr lang="en-US" sz="2800" dirty="0"/>
              <a:t>Fair Housing</a:t>
            </a:r>
          </a:p>
          <a:p>
            <a:endParaRPr lang="en-US" dirty="0"/>
          </a:p>
        </p:txBody>
      </p:sp>
      <p:pic>
        <p:nvPicPr>
          <p:cNvPr id="5" name="Picture 4" descr="A picture containing outdoor, silhouette, day&#10;&#10;Description automatically generated">
            <a:extLst>
              <a:ext uri="{FF2B5EF4-FFF2-40B4-BE49-F238E27FC236}">
                <a16:creationId xmlns:a16="http://schemas.microsoft.com/office/drawing/2014/main" id="{62F32C26-326C-45E3-A02D-33D78FA102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5" r="21934"/>
          <a:stretch/>
        </p:blipFill>
        <p:spPr>
          <a:xfrm>
            <a:off x="7938912" y="1716832"/>
            <a:ext cx="3727690" cy="3987959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19415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C71D2-18A3-47FD-965C-D7692C56F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Policy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CA997-72C4-4DDC-A20B-5B10F8A85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6783"/>
            <a:ext cx="10515600" cy="4608882"/>
          </a:xfrm>
        </p:spPr>
        <p:txBody>
          <a:bodyPr>
            <a:norm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 H-3a: Compliance with Regional Housing Needs Allocation</a:t>
            </a:r>
            <a:endParaRPr lang="en-US" sz="2000" u="sng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City has a sufficient inventory of available sites to ensure capacity to accommodate the City’s 2021-2029 RHNA allocation. This includes existing zoning for sites which are adequate to accommodate the City’s allocation of 406 units affordable to extremely low-income households, 406 units affordable to very-low-income households, 732 units affordable to low-income households, 1,174 units affordable to moderate income households, and 3,748 units affordable to above-moderate income households. The City will continue to monitor development of current projects to meet its RHNA allocation.  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70A5E5-9F00-43D2-A6F2-2D95CD95515A}"/>
              </a:ext>
            </a:extLst>
          </p:cNvPr>
          <p:cNvSpPr txBox="1"/>
          <p:nvPr/>
        </p:nvSpPr>
        <p:spPr>
          <a:xfrm>
            <a:off x="2315936" y="4524793"/>
            <a:ext cx="7560128" cy="132497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2021 – 2029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Responsible Agency: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Community Development Department, Planning Division; Community Investment Department; City of Hemet Housing Authority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Funding Source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 General Fund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480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DA7FF-212E-431E-B994-CBA235641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2673"/>
            <a:ext cx="10515600" cy="1182190"/>
          </a:xfrm>
        </p:spPr>
        <p:txBody>
          <a:bodyPr>
            <a:normAutofit/>
          </a:bodyPr>
          <a:lstStyle/>
          <a:p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77877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4C113-22AB-45F2-B661-FF812A7AF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F5BE7-76D9-4FD0-BF7D-B4050F397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00" y="1568081"/>
            <a:ext cx="10515600" cy="4608882"/>
          </a:xfrm>
        </p:spPr>
        <p:txBody>
          <a:bodyPr/>
          <a:lstStyle/>
          <a:p>
            <a:r>
              <a:rPr lang="en-US" dirty="0"/>
              <a:t>Housing Element Update Background</a:t>
            </a:r>
          </a:p>
          <a:p>
            <a:r>
              <a:rPr lang="en-US" dirty="0"/>
              <a:t>Community Engagement</a:t>
            </a:r>
          </a:p>
          <a:p>
            <a:r>
              <a:rPr lang="en-US" dirty="0"/>
              <a:t>Candidate Housing Sites and Strategy</a:t>
            </a:r>
          </a:p>
          <a:p>
            <a:r>
              <a:rPr lang="en-US" dirty="0"/>
              <a:t>Goals, Policies, and Programs</a:t>
            </a:r>
          </a:p>
          <a:p>
            <a:r>
              <a:rPr lang="en-US" dirty="0"/>
              <a:t>Next Steps</a:t>
            </a:r>
          </a:p>
          <a:p>
            <a:endParaRPr lang="en-US" dirty="0"/>
          </a:p>
        </p:txBody>
      </p:sp>
      <p:pic>
        <p:nvPicPr>
          <p:cNvPr id="8" name="Picture 7" descr="A picture containing resort, shore&#10;&#10;Description automatically generated">
            <a:extLst>
              <a:ext uri="{FF2B5EF4-FFF2-40B4-BE49-F238E27FC236}">
                <a16:creationId xmlns:a16="http://schemas.microsoft.com/office/drawing/2014/main" id="{347061F7-2A2A-49A1-A959-3ADC891139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6" r="11180" b="-2"/>
          <a:stretch/>
        </p:blipFill>
        <p:spPr>
          <a:xfrm>
            <a:off x="7756783" y="1308098"/>
            <a:ext cx="4435217" cy="4608882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17591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D88CE-81D8-4068-B3A5-341A6D8EF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60C1041-4CDC-4962-AA90-C76E98AD7D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2034830"/>
              </p:ext>
            </p:extLst>
          </p:nvPr>
        </p:nvGraphicFramePr>
        <p:xfrm>
          <a:off x="235051" y="597158"/>
          <a:ext cx="11443219" cy="5159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38182A5-E99C-47C2-9E04-C1139992EB6C}"/>
              </a:ext>
            </a:extLst>
          </p:cNvPr>
          <p:cNvSpPr txBox="1"/>
          <p:nvPr/>
        </p:nvSpPr>
        <p:spPr>
          <a:xfrm>
            <a:off x="1772817" y="4679868"/>
            <a:ext cx="8658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Safety Element and Environmental Justice Element Updates: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Upcoming Community Workshop: January/February 2022 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(Workshop date will be posted to the City’s website when scheduled)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784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09D43-A8C4-41B9-B697-FF29C8562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1346201"/>
            <a:ext cx="10515600" cy="957634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6E21D31-7B74-4FF1-A81C-559118D14A08}"/>
              </a:ext>
            </a:extLst>
          </p:cNvPr>
          <p:cNvSpPr txBox="1">
            <a:spLocks/>
          </p:cNvSpPr>
          <p:nvPr/>
        </p:nvSpPr>
        <p:spPr>
          <a:xfrm>
            <a:off x="482601" y="2179941"/>
            <a:ext cx="5486400" cy="1319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Monique Alaniz-Flejter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, Principal Planner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Email: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hlinkClick r:id="rId2"/>
              </a:rPr>
              <a:t>mflejter@hemetca.gov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Phone: (951) 765-2370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14899C-D5E4-4CE4-A0B7-A0167FD0E0AC}"/>
              </a:ext>
            </a:extLst>
          </p:cNvPr>
          <p:cNvSpPr txBox="1">
            <a:spLocks/>
          </p:cNvSpPr>
          <p:nvPr/>
        </p:nvSpPr>
        <p:spPr>
          <a:xfrm>
            <a:off x="5884752" y="2241888"/>
            <a:ext cx="5924235" cy="1195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Housing Element Update Webpage: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hlinkClick r:id="rId3"/>
              </a:rPr>
              <a:t>www.hemetca.gov/1029/Housing-Element-Update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7701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83125-B885-41D4-B7C9-BCCF9025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2764"/>
            <a:ext cx="10515600" cy="878609"/>
          </a:xfrm>
        </p:spPr>
        <p:txBody>
          <a:bodyPr>
            <a:normAutofit fontScale="90000"/>
          </a:bodyPr>
          <a:lstStyle/>
          <a:p>
            <a:r>
              <a:rPr lang="en-US" dirty="0"/>
              <a:t>Housing Element Update Background</a:t>
            </a:r>
          </a:p>
        </p:txBody>
      </p:sp>
    </p:spTree>
    <p:extLst>
      <p:ext uri="{BB962C8B-B14F-4D97-AF65-F5344CB8AC3E}">
        <p14:creationId xmlns:p14="http://schemas.microsoft.com/office/powerpoint/2010/main" val="1429587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B5868-82E8-4D73-A6AD-A1E07E403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Housing Elements Updated?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9DE9F-45DF-48E1-98B0-C46E937F6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081"/>
            <a:ext cx="6591300" cy="4517432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State law requires the Housing Element to be updated every 8 years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Engages Hemet residents and stakeholders in the planning process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Demonstrates Hemet’s ability to meet current and future housing needs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Establishes policies and programs to address the housing needs of Hemet’s residents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Certified by the Department of Housing and Community Development (HCD) to ensure the compliance with state housing laws</a:t>
            </a:r>
          </a:p>
        </p:txBody>
      </p:sp>
      <p:pic>
        <p:nvPicPr>
          <p:cNvPr id="13" name="Picture 12" descr="A picture containing mountain, outdoor, sky, nature&#10;&#10;Description automatically generated">
            <a:extLst>
              <a:ext uri="{FF2B5EF4-FFF2-40B4-BE49-F238E27FC236}">
                <a16:creationId xmlns:a16="http://schemas.microsoft.com/office/drawing/2014/main" id="{37FF7052-67D8-44A3-8DD9-DF32754905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6" r="17869" b="-1"/>
          <a:stretch/>
        </p:blipFill>
        <p:spPr>
          <a:xfrm>
            <a:off x="7594600" y="1308098"/>
            <a:ext cx="4597400" cy="4777415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16302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B68E0-7C3D-40BE-B732-B099AB505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Legislation for Housing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DFA9D-B312-4A7D-9255-6C0425A3E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3"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u="sng" dirty="0"/>
              <a:t>Funding Measures</a:t>
            </a:r>
            <a:r>
              <a:rPr lang="en-US" dirty="0"/>
              <a:t>: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SB 2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SB 3</a:t>
            </a:r>
          </a:p>
          <a:p>
            <a:pPr>
              <a:lnSpc>
                <a:spcPct val="120000"/>
              </a:lnSpc>
            </a:pPr>
            <a:r>
              <a:rPr lang="en-US" b="1" u="sng" dirty="0"/>
              <a:t>Streamlining Measures</a:t>
            </a:r>
            <a:r>
              <a:rPr lang="en-US" dirty="0"/>
              <a:t>: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SB 35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SB 540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AB 73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AB 2753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SB 765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SB 330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AB 1485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SB 744</a:t>
            </a:r>
          </a:p>
          <a:p>
            <a:pPr>
              <a:lnSpc>
                <a:spcPct val="120000"/>
              </a:lnSpc>
            </a:pPr>
            <a:r>
              <a:rPr lang="en-US" b="1" u="sng" dirty="0"/>
              <a:t>Accountability Measures</a:t>
            </a:r>
            <a:r>
              <a:rPr lang="en-US" dirty="0"/>
              <a:t>: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AB 167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AB 678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AB 1515</a:t>
            </a:r>
          </a:p>
          <a:p>
            <a:pPr>
              <a:lnSpc>
                <a:spcPct val="120000"/>
              </a:lnSpc>
            </a:pPr>
            <a:r>
              <a:rPr lang="en-US" b="1" u="sng" dirty="0"/>
              <a:t>ADU Measures: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AB 68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AB 881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SB 13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AB 587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AB 670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AB 671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b="1" u="sng" dirty="0"/>
              <a:t>Other Measures</a:t>
            </a:r>
            <a:r>
              <a:rPr lang="en-US" dirty="0"/>
              <a:t>: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AB 1505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AB 879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AB 1397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AB 72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AB 2372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SB 1227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AB 2797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AB 3194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SB 765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And more</a:t>
            </a:r>
          </a:p>
        </p:txBody>
      </p:sp>
    </p:spTree>
    <p:extLst>
      <p:ext uri="{BB962C8B-B14F-4D97-AF65-F5344CB8AC3E}">
        <p14:creationId xmlns:p14="http://schemas.microsoft.com/office/powerpoint/2010/main" val="2710826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3A255-6953-4187-B5A8-91E78F8C3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Affirmatively Furthering Fair Housing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F6BEF-D480-4655-9E4A-225EC460D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081"/>
            <a:ext cx="6705600" cy="460888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Fair and equitable distribution of housing throughout the community</a:t>
            </a:r>
          </a:p>
          <a:p>
            <a:r>
              <a:rPr lang="en-US" dirty="0"/>
              <a:t>Protects against communities being overburdened</a:t>
            </a:r>
          </a:p>
          <a:p>
            <a:r>
              <a:rPr lang="en-US" dirty="0"/>
              <a:t>Takes into consideration: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 variety of housing types (single-family house, apartment, townhome, etc.)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Mix of affordability levels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Access to transportation and employment</a:t>
            </a:r>
            <a:endParaRPr lang="en-US" dirty="0">
              <a:solidFill>
                <a:srgbClr val="197095"/>
              </a:solidFill>
            </a:endParaRPr>
          </a:p>
          <a:p>
            <a:r>
              <a:rPr lang="en-US" dirty="0"/>
              <a:t>Considers access to public transit and community resources</a:t>
            </a:r>
          </a:p>
          <a:p>
            <a:endParaRPr lang="en-US" dirty="0"/>
          </a:p>
        </p:txBody>
      </p:sp>
      <p:pic>
        <p:nvPicPr>
          <p:cNvPr id="4" name="Picture 3" descr="A picture containing sky, outdoor, road, street&#10;&#10;Description automatically generated">
            <a:extLst>
              <a:ext uri="{FF2B5EF4-FFF2-40B4-BE49-F238E27FC236}">
                <a16:creationId xmlns:a16="http://schemas.microsoft.com/office/drawing/2014/main" id="{C4B23D8B-7163-4659-B294-E1E8D211D0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5" t="-266" r="5781" b="268"/>
          <a:stretch/>
        </p:blipFill>
        <p:spPr>
          <a:xfrm flipH="1">
            <a:off x="7543800" y="1292834"/>
            <a:ext cx="4648200" cy="4865061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574445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7EB37-0B4E-4D29-A66F-8575D8186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Element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97391-F1D4-43B5-BCF7-035602386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5954"/>
            <a:ext cx="10515600" cy="480100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Section 1 - </a:t>
            </a:r>
            <a:r>
              <a:rPr lang="en-US" dirty="0"/>
              <a:t>Introduction</a:t>
            </a:r>
          </a:p>
          <a:p>
            <a:pPr>
              <a:lnSpc>
                <a:spcPct val="120000"/>
              </a:lnSpc>
            </a:pPr>
            <a:r>
              <a:rPr lang="en-US" b="1" dirty="0"/>
              <a:t>Section 2 - </a:t>
            </a:r>
            <a:r>
              <a:rPr lang="en-US" dirty="0"/>
              <a:t>Population and housing profile </a:t>
            </a:r>
          </a:p>
          <a:p>
            <a:pPr>
              <a:lnSpc>
                <a:spcPct val="120000"/>
              </a:lnSpc>
            </a:pPr>
            <a:r>
              <a:rPr lang="en-US" b="1" dirty="0"/>
              <a:t>Section 3 - </a:t>
            </a:r>
            <a:r>
              <a:rPr lang="en-US" dirty="0"/>
              <a:t>Evaluation of housing constraints, resources, and affirmatively furthering fair housing</a:t>
            </a:r>
          </a:p>
          <a:p>
            <a:pPr>
              <a:lnSpc>
                <a:spcPct val="120000"/>
              </a:lnSpc>
            </a:pPr>
            <a:r>
              <a:rPr lang="en-US" b="1" dirty="0"/>
              <a:t>Section 4 - </a:t>
            </a:r>
            <a:r>
              <a:rPr lang="en-US" dirty="0"/>
              <a:t>Policies, programs, and quantified objectives to achieve the City’s identified housing goals</a:t>
            </a:r>
          </a:p>
          <a:p>
            <a:pPr>
              <a:lnSpc>
                <a:spcPct val="120000"/>
              </a:lnSpc>
            </a:pPr>
            <a:r>
              <a:rPr lang="en-US" b="1" dirty="0"/>
              <a:t>Appendix A - </a:t>
            </a:r>
            <a:r>
              <a:rPr lang="en-US" dirty="0"/>
              <a:t>Evaluation of current programs and policies</a:t>
            </a:r>
          </a:p>
          <a:p>
            <a:pPr>
              <a:lnSpc>
                <a:spcPct val="120000"/>
              </a:lnSpc>
            </a:pPr>
            <a:r>
              <a:rPr lang="en-US" b="1" dirty="0"/>
              <a:t>Appendix B - </a:t>
            </a:r>
            <a:r>
              <a:rPr lang="en-US" dirty="0"/>
              <a:t>Analysis and identification of sites to accommodate the City’s RHNA allocation</a:t>
            </a:r>
          </a:p>
          <a:p>
            <a:pPr>
              <a:lnSpc>
                <a:spcPct val="120000"/>
              </a:lnSpc>
            </a:pPr>
            <a:r>
              <a:rPr lang="en-US" b="1" dirty="0"/>
              <a:t>Appendix C - </a:t>
            </a:r>
            <a:r>
              <a:rPr lang="en-US" dirty="0"/>
              <a:t>Community Outreach Summary</a:t>
            </a:r>
          </a:p>
          <a:p>
            <a:pPr>
              <a:lnSpc>
                <a:spcPct val="120000"/>
              </a:lnSpc>
            </a:pPr>
            <a:r>
              <a:rPr lang="en-US" b="1" dirty="0"/>
              <a:t>Appendix D - </a:t>
            </a:r>
            <a:r>
              <a:rPr lang="en-US" dirty="0"/>
              <a:t>Glossary of Housing Terms</a:t>
            </a:r>
          </a:p>
        </p:txBody>
      </p:sp>
    </p:spTree>
    <p:extLst>
      <p:ext uri="{BB962C8B-B14F-4D97-AF65-F5344CB8AC3E}">
        <p14:creationId xmlns:p14="http://schemas.microsoft.com/office/powerpoint/2010/main" val="3111838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DA7FF-212E-431E-B994-CBA235641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11382"/>
            <a:ext cx="10515600" cy="1182190"/>
          </a:xfrm>
        </p:spPr>
        <p:txBody>
          <a:bodyPr/>
          <a:lstStyle/>
          <a:p>
            <a:r>
              <a:rPr lang="en-US" dirty="0"/>
              <a:t>Community Engagement</a:t>
            </a:r>
          </a:p>
        </p:txBody>
      </p:sp>
    </p:spTree>
    <p:extLst>
      <p:ext uri="{BB962C8B-B14F-4D97-AF65-F5344CB8AC3E}">
        <p14:creationId xmlns:p14="http://schemas.microsoft.com/office/powerpoint/2010/main" val="1491969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3DBC5-819B-438B-B47B-D747AB1DB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Engagement To-Date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F43B7-3AD9-43A4-AA4F-0E2DF4A18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505" y="1451668"/>
            <a:ext cx="7494037" cy="4608882"/>
          </a:xfrm>
        </p:spPr>
        <p:txBody>
          <a:bodyPr/>
          <a:lstStyle/>
          <a:p>
            <a:r>
              <a:rPr lang="en-US" dirty="0"/>
              <a:t>Virtual Community Workshops</a:t>
            </a:r>
          </a:p>
          <a:p>
            <a:pPr lvl="1"/>
            <a:r>
              <a:rPr lang="en-US" dirty="0"/>
              <a:t>Workshop #1 - April 29, 2021</a:t>
            </a:r>
          </a:p>
          <a:p>
            <a:pPr lvl="1"/>
            <a:r>
              <a:rPr lang="en-US" dirty="0"/>
              <a:t>Workshop #2 – October 7, 2021</a:t>
            </a:r>
          </a:p>
          <a:p>
            <a:r>
              <a:rPr lang="en-US" dirty="0"/>
              <a:t>Outreach to community stakeholders</a:t>
            </a:r>
          </a:p>
          <a:p>
            <a:r>
              <a:rPr lang="en-US" dirty="0"/>
              <a:t>Joint Study Session with City Council and Planning Commission (June 19, 2021)</a:t>
            </a:r>
          </a:p>
          <a:p>
            <a:r>
              <a:rPr lang="en-US" dirty="0"/>
              <a:t>Public Review Draft and Feedback Form (September 24 – October 24, 2021)</a:t>
            </a:r>
          </a:p>
          <a:p>
            <a:r>
              <a:rPr lang="en-US" dirty="0"/>
              <a:t>Website with Public Review Draft, background information, and engagement opportunities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D4FC70-B6E4-431F-85A9-C95D9EC55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5542" y="1568081"/>
            <a:ext cx="3369620" cy="4376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275088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ity of Hemet Colors">
      <a:dk1>
        <a:srgbClr val="17406D"/>
      </a:dk1>
      <a:lt1>
        <a:sysClr val="window" lastClr="FFFFFF"/>
      </a:lt1>
      <a:dk2>
        <a:srgbClr val="17406D"/>
      </a:dk2>
      <a:lt2>
        <a:srgbClr val="59A9F2"/>
      </a:lt2>
      <a:accent1>
        <a:srgbClr val="0F6FC6"/>
      </a:accent1>
      <a:accent2>
        <a:srgbClr val="009DD9"/>
      </a:accent2>
      <a:accent3>
        <a:srgbClr val="0BD0D9"/>
      </a:accent3>
      <a:accent4>
        <a:srgbClr val="EAD242"/>
      </a:accent4>
      <a:accent5>
        <a:srgbClr val="D5BE5D"/>
      </a:accent5>
      <a:accent6>
        <a:srgbClr val="A5C249"/>
      </a:accent6>
      <a:hlink>
        <a:srgbClr val="9BCBF7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990</Words>
  <Application>Microsoft Office PowerPoint</Application>
  <PresentationFormat>Widescreen</PresentationFormat>
  <Paragraphs>176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1_Office Theme</vt:lpstr>
      <vt:lpstr>Housing Element Update 2021-2029</vt:lpstr>
      <vt:lpstr>Agenda</vt:lpstr>
      <vt:lpstr>Housing Element Update Background</vt:lpstr>
      <vt:lpstr>Why are Housing Elements Updated?</vt:lpstr>
      <vt:lpstr>New Legislation for Housing Elements</vt:lpstr>
      <vt:lpstr>Affirmatively Furthering Fair Housing</vt:lpstr>
      <vt:lpstr>Housing Element Components</vt:lpstr>
      <vt:lpstr>Community Engagement</vt:lpstr>
      <vt:lpstr>Community Engagement To-Date</vt:lpstr>
      <vt:lpstr>Candidate Housing Sites and Strategies</vt:lpstr>
      <vt:lpstr>Candidate Sites Strategy</vt:lpstr>
      <vt:lpstr>Candidate Sites Identified</vt:lpstr>
      <vt:lpstr>Location of Housing Sites</vt:lpstr>
      <vt:lpstr>Goals, Policies, and Programs</vt:lpstr>
      <vt:lpstr>Overall Housing Goals</vt:lpstr>
      <vt:lpstr>New 2021-2029 Policy Program Topics</vt:lpstr>
      <vt:lpstr>New 2021-2029 Policy Program Topics</vt:lpstr>
      <vt:lpstr>Example Policy Program</vt:lpstr>
      <vt:lpstr>Next Steps</vt:lpstr>
      <vt:lpstr>Next Steps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Housing Element Update 2021-2029</dc:title>
  <dc:creator>Galmiche, Ines</dc:creator>
  <cp:lastModifiedBy>Monique Alaniz-Flejter</cp:lastModifiedBy>
  <cp:revision>17</cp:revision>
  <dcterms:created xsi:type="dcterms:W3CDTF">2021-11-04T20:11:21Z</dcterms:created>
  <dcterms:modified xsi:type="dcterms:W3CDTF">2021-11-10T16:57:02Z</dcterms:modified>
</cp:coreProperties>
</file>