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2" r:id="rId4"/>
    <p:sldId id="294" r:id="rId5"/>
    <p:sldId id="293" r:id="rId6"/>
    <p:sldId id="264" r:id="rId7"/>
    <p:sldId id="265" r:id="rId8"/>
    <p:sldId id="266" r:id="rId9"/>
    <p:sldId id="267" r:id="rId10"/>
    <p:sldId id="291" r:id="rId11"/>
    <p:sldId id="268" r:id="rId12"/>
    <p:sldId id="288" r:id="rId13"/>
    <p:sldId id="271" r:id="rId14"/>
    <p:sldId id="269" r:id="rId15"/>
    <p:sldId id="270" r:id="rId16"/>
    <p:sldId id="279" r:id="rId17"/>
    <p:sldId id="272" r:id="rId18"/>
    <p:sldId id="274" r:id="rId19"/>
    <p:sldId id="261" r:id="rId20"/>
    <p:sldId id="276" r:id="rId21"/>
    <p:sldId id="277" r:id="rId22"/>
    <p:sldId id="278" r:id="rId23"/>
    <p:sldId id="284" r:id="rId24"/>
    <p:sldId id="286" r:id="rId25"/>
    <p:sldId id="292" r:id="rId26"/>
    <p:sldId id="285" r:id="rId27"/>
    <p:sldId id="287" r:id="rId28"/>
    <p:sldId id="289" r:id="rId29"/>
    <p:sldId id="290" r:id="rId30"/>
    <p:sldId id="25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quist, Dave" initials="BD" lastIdx="1" clrIdx="0">
    <p:extLst>
      <p:ext uri="{19B8F6BF-5375-455C-9EA6-DF929625EA0E}">
        <p15:presenceInfo xmlns:p15="http://schemas.microsoft.com/office/powerpoint/2012/main" userId="S::dave.barquist@kimley-horn.com::4b194a06-9744-4554-8b62-cd0ddb82d7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orafp01\CA_ORA\ORA_PLAN\094257004%20-%20Hemet%20HEU%20-%206th%20Cycle\Data%20and%20Resources\Workshop%201%20ppt%20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orafp01\CA_ORA\ORA_PLAN\094257004%20-%20Hemet%20HEU%20-%206th%20Cycle\Data%20and%20Resources\Workshop%201%20ppt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orafp01\CA_ORA\ORA_PLAN\094257004%20-%20Hemet%20HEU%20-%206th%20Cycle\Data%20and%20Resources\Workshop%201%20ppt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orafp01\CA_ORA\ORA_PLAN\094257004%20-%20Hemet%20HEU%20-%206th%20Cycle\Data%20and%20Resources\Workshop%201%20ppt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Hemet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Sheet1!$B$3:$F$3</c:f>
              <c:numCache>
                <c:formatCode>General</c:formatCode>
                <c:ptCount val="5"/>
                <c:pt idx="0">
                  <c:v>2010</c:v>
                </c:pt>
                <c:pt idx="1">
                  <c:v>2012</c:v>
                </c:pt>
                <c:pt idx="2">
                  <c:v>2020</c:v>
                </c:pt>
                <c:pt idx="3">
                  <c:v>2035</c:v>
                </c:pt>
                <c:pt idx="4">
                  <c:v>2040</c:v>
                </c:pt>
              </c:numCache>
            </c:numRef>
          </c:cat>
          <c:val>
            <c:numRef>
              <c:f>Sheet1!$B$4:$F$4</c:f>
              <c:numCache>
                <c:formatCode>_(* #,##0_);_(* \(#,##0\);_(* "-"??_);_(@_)</c:formatCode>
                <c:ptCount val="5"/>
                <c:pt idx="0">
                  <c:v>76403</c:v>
                </c:pt>
                <c:pt idx="1">
                  <c:v>80800</c:v>
                </c:pt>
                <c:pt idx="2">
                  <c:v>91900</c:v>
                </c:pt>
                <c:pt idx="3">
                  <c:v>115400</c:v>
                </c:pt>
                <c:pt idx="4">
                  <c:v>126500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25-4C3F-9BA1-849EA3412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3069648"/>
        <c:axId val="2082581104"/>
      </c:barChart>
      <c:catAx>
        <c:axId val="190306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581104"/>
        <c:crosses val="autoZero"/>
        <c:auto val="1"/>
        <c:lblAlgn val="ctr"/>
        <c:lblOffset val="100"/>
        <c:noMultiLvlLbl val="0"/>
      </c:catAx>
      <c:valAx>
        <c:axId val="208258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069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Sheet1!$A$25</c:f>
              <c:strCache>
                <c:ptCount val="1"/>
                <c:pt idx="0">
                  <c:v>Hemet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7A-4B47-B01B-6C319CEF5203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7A-4B47-B01B-6C319CEF5203}"/>
              </c:ext>
            </c:extLst>
          </c:dPt>
          <c:dLbls>
            <c:dLbl>
              <c:idx val="0"/>
              <c:layout>
                <c:manualLayout>
                  <c:x val="0.12302684794559694"/>
                  <c:y val="-3.3333333333333375E-2"/>
                </c:manualLayout>
              </c:layout>
              <c:tx>
                <c:rich>
                  <a:bodyPr/>
                  <a:lstStyle/>
                  <a:p>
                    <a:fld id="{F6676340-E57F-42B1-BDE2-DDFDBAEAE2C2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(of any race)</a:t>
                    </a:r>
                  </a:p>
                  <a:p>
                    <a:fld id="{FA74DBBE-88BE-4A74-A3F2-E324882B023D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7A-4B47-B01B-6C319CEF520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7A-4B47-B01B-6C319CEF5203}"/>
                </c:ext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srgbClr val="17406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Sheet1!$A$33:$A$34</c:f>
              <c:strCache>
                <c:ptCount val="2"/>
                <c:pt idx="0">
                  <c:v>Hispanic or Latino</c:v>
                </c:pt>
                <c:pt idx="1">
                  <c:v>Not Hispanic or Latino</c:v>
                </c:pt>
              </c:strCache>
            </c:strRef>
          </c:cat>
          <c:val>
            <c:numRef>
              <c:f>Sheet1!$C$33:$C$34</c:f>
              <c:numCache>
                <c:formatCode>0.0%</c:formatCode>
                <c:ptCount val="2"/>
                <c:pt idx="0">
                  <c:v>0.45764235527903291</c:v>
                </c:pt>
                <c:pt idx="1">
                  <c:v>0.54235764472096704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7A-4B47-B01B-6C319CEF5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16099638488588"/>
          <c:y val="0.17718856102531663"/>
          <c:w val="0.34109948992225031"/>
          <c:h val="0.77751483671653587"/>
        </c:manualLayout>
      </c:layout>
      <c:pieChart>
        <c:varyColors val="1"/>
        <c:ser>
          <c:idx val="0"/>
          <c:order val="0"/>
          <c:tx>
            <c:strRef>
              <c:f>Sheet1!$A$25</c:f>
              <c:strCache>
                <c:ptCount val="1"/>
                <c:pt idx="0">
                  <c:v>Hemet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71-4529-980F-A7B632F26F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71-4529-980F-A7B632F26F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71-4529-980F-A7B632F26F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71-4529-980F-A7B632F26F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671-4529-980F-A7B632F26F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671-4529-980F-A7B632F26FE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671-4529-980F-A7B632F26FE2}"/>
              </c:ext>
            </c:extLst>
          </c:dPt>
          <c:dLbls>
            <c:dLbl>
              <c:idx val="0"/>
              <c:layout>
                <c:manualLayout>
                  <c:x val="-1.2578616352201259E-2"/>
                  <c:y val="2.58049484544460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71-4529-980F-A7B632F26FE2}"/>
                </c:ext>
              </c:extLst>
            </c:dLbl>
            <c:dLbl>
              <c:idx val="1"/>
              <c:layout>
                <c:manualLayout>
                  <c:x val="-2.6415094339622643E-2"/>
                  <c:y val="0.178045999216340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71-4529-980F-A7B632F26FE2}"/>
                </c:ext>
              </c:extLst>
            </c:dLbl>
            <c:dLbl>
              <c:idx val="2"/>
              <c:layout>
                <c:manualLayout>
                  <c:x val="-9.3081761006289329E-2"/>
                  <c:y val="0.11467369441052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71-4529-980F-A7B632F26FE2}"/>
                </c:ext>
              </c:extLst>
            </c:dLbl>
            <c:dLbl>
              <c:idx val="3"/>
              <c:layout>
                <c:manualLayout>
                  <c:x val="-8.3018867924528325E-2"/>
                  <c:y val="1.23719262931202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71-4529-980F-A7B632F26FE2}"/>
                </c:ext>
              </c:extLst>
            </c:dLbl>
            <c:dLbl>
              <c:idx val="4"/>
              <c:layout>
                <c:manualLayout>
                  <c:x val="-5.9119496855345913E-2"/>
                  <c:y val="-8.76720301676328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71-4529-980F-A7B632F26FE2}"/>
                </c:ext>
              </c:extLst>
            </c:dLbl>
            <c:dLbl>
              <c:idx val="5"/>
              <c:layout>
                <c:manualLayout>
                  <c:x val="6.540880503144654E-2"/>
                  <c:y val="-8.60164948481537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671-4529-980F-A7B632F26FE2}"/>
                </c:ext>
              </c:extLst>
            </c:dLbl>
            <c:dLbl>
              <c:idx val="6"/>
              <c:layout>
                <c:manualLayout>
                  <c:x val="0.11823899371069173"/>
                  <c:y val="-2.86721649493846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671-4529-980F-A7B632F26FE2}"/>
                </c:ext>
              </c:extLst>
            </c:dLbl>
            <c:numFmt formatCode="0.0%" sourceLinked="0"/>
            <c:spPr>
              <a:solidFill>
                <a:prstClr val="white"/>
              </a:solidFill>
              <a:ln>
                <a:solidFill>
                  <a:srgbClr val="17406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Sheet1!$A$26:$A$32</c:f>
              <c:strCache>
                <c:ptCount val="7"/>
                <c:pt idx="0">
                  <c:v>White alone</c:v>
                </c:pt>
                <c:pt idx="1">
                  <c:v>Black or African American alone</c:v>
                </c:pt>
                <c:pt idx="2">
                  <c:v>American Indian and Alaska Native alone</c:v>
                </c:pt>
                <c:pt idx="3">
                  <c:v>Asian alone</c:v>
                </c:pt>
                <c:pt idx="4">
                  <c:v>Native Hawaiian and Other Pacific Islander alone</c:v>
                </c:pt>
                <c:pt idx="5">
                  <c:v>Some other race alone</c:v>
                </c:pt>
                <c:pt idx="6">
                  <c:v>Two or more races:</c:v>
                </c:pt>
              </c:strCache>
            </c:strRef>
          </c:cat>
          <c:val>
            <c:numRef>
              <c:f>Sheet1!$C$26:$C$32</c:f>
              <c:numCache>
                <c:formatCode>0.0%</c:formatCode>
                <c:ptCount val="7"/>
                <c:pt idx="0">
                  <c:v>0.74482505736793547</c:v>
                </c:pt>
                <c:pt idx="1">
                  <c:v>7.9995741761491324E-2</c:v>
                </c:pt>
                <c:pt idx="2">
                  <c:v>1.2656431122992123E-2</c:v>
                </c:pt>
                <c:pt idx="3">
                  <c:v>3.0422748456388541E-2</c:v>
                </c:pt>
                <c:pt idx="4">
                  <c:v>3.5130467696529535E-3</c:v>
                </c:pt>
                <c:pt idx="5">
                  <c:v>8.2905538075749338E-2</c:v>
                </c:pt>
                <c:pt idx="6">
                  <c:v>4.5681436445790258E-2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671-4529-980F-A7B632F26F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0346750134494"/>
          <c:y val="6.956288821668552E-2"/>
          <c:w val="0.54147475261706746"/>
          <c:h val="0.7730263157894736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95-429E-A914-1BD07FB29A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695-429E-A914-1BD07FB29A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695-429E-A914-1BD07FB29A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695-429E-A914-1BD07FB29AFC}"/>
              </c:ext>
            </c:extLst>
          </c:dPt>
          <c:dLbls>
            <c:dLbl>
              <c:idx val="1"/>
              <c:layout>
                <c:manualLayout>
                  <c:x val="0.13457556935817797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95-429E-A914-1BD07FB29AFC}"/>
                </c:ext>
              </c:extLst>
            </c:dLbl>
            <c:dLbl>
              <c:idx val="2"/>
              <c:layout>
                <c:manualLayout>
                  <c:x val="-3.9337474120082816E-2"/>
                  <c:y val="-2.9325513196480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95-429E-A914-1BD07FB29AFC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17406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'[Workshop 1 ppt data.xlsx]Sheet1'!$A$41:$A$44</c:f>
              <c:strCache>
                <c:ptCount val="4"/>
                <c:pt idx="0">
                  <c:v>Married-couple family</c:v>
                </c:pt>
                <c:pt idx="1">
                  <c:v>Male householder, no spouse present</c:v>
                </c:pt>
                <c:pt idx="2">
                  <c:v>Female householder, no spouse present</c:v>
                </c:pt>
                <c:pt idx="3">
                  <c:v>Nonfamily Households</c:v>
                </c:pt>
              </c:strCache>
            </c:strRef>
          </c:cat>
          <c:val>
            <c:numRef>
              <c:f>'[Workshop 1 ppt data.xlsx]Sheet1'!$B$41:$B$44</c:f>
              <c:numCache>
                <c:formatCode>0.00%</c:formatCode>
                <c:ptCount val="4"/>
                <c:pt idx="0" formatCode="0%">
                  <c:v>0.45</c:v>
                </c:pt>
                <c:pt idx="1">
                  <c:v>5.8000000000000003E-2</c:v>
                </c:pt>
                <c:pt idx="2">
                  <c:v>0.14199999999999999</c:v>
                </c:pt>
                <c:pt idx="3" formatCode="0%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95-429E-A914-1BD07FB29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Sheet1!$M$39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B9-497D-B54F-1C17C06C97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B9-497D-B54F-1C17C06C9721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srgbClr val="17406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Sheet1!$L$41:$L$42</c:f>
              <c:strCache>
                <c:ptCount val="2"/>
                <c:pt idx="0">
                  <c:v>Owner occupied</c:v>
                </c:pt>
                <c:pt idx="1">
                  <c:v>Renter occupied</c:v>
                </c:pt>
              </c:strCache>
            </c:strRef>
          </c:cat>
          <c:val>
            <c:numRef>
              <c:f>Sheet1!$N$41:$N$42</c:f>
              <c:numCache>
                <c:formatCode>0.0%</c:formatCode>
                <c:ptCount val="2"/>
                <c:pt idx="0">
                  <c:v>0.5850898141418337</c:v>
                </c:pt>
                <c:pt idx="1">
                  <c:v>0.41491018585816636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B9-497D-B54F-1C17C06C9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34082696184718"/>
          <c:y val="0.11761537832268239"/>
          <c:w val="0.33757931073833164"/>
          <c:h val="0.7702807825430894"/>
        </c:manualLayout>
      </c:layout>
      <c:pieChart>
        <c:varyColors val="1"/>
        <c:ser>
          <c:idx val="0"/>
          <c:order val="0"/>
          <c:tx>
            <c:strRef>
              <c:f>Sheet1!$C$39</c:f>
              <c:strCache>
                <c:ptCount val="1"/>
                <c:pt idx="0">
                  <c:v>Housing Types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B5-4369-804F-416DF38664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B5-4369-804F-416DF38664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B5-4369-804F-416DF38664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B5-4369-804F-416DF38664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9B5-4369-804F-416DF3866437}"/>
              </c:ext>
            </c:extLst>
          </c:dPt>
          <c:dLbls>
            <c:numFmt formatCode="0.0%" sourceLinked="0"/>
            <c:spPr>
              <a:solidFill>
                <a:prstClr val="white"/>
              </a:solidFill>
              <a:ln>
                <a:solidFill>
                  <a:srgbClr val="17406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Sheet1!$C$40:$C$44</c:f>
              <c:strCache>
                <c:ptCount val="5"/>
                <c:pt idx="0">
                  <c:v>Single Family, Detached</c:v>
                </c:pt>
                <c:pt idx="1">
                  <c:v>Single Family, Attached</c:v>
                </c:pt>
                <c:pt idx="2">
                  <c:v>Multi-Family</c:v>
                </c:pt>
                <c:pt idx="3">
                  <c:v>Mobile Homes</c:v>
                </c:pt>
                <c:pt idx="4">
                  <c:v>Boat, RV, Van, etc. </c:v>
                </c:pt>
              </c:strCache>
            </c:strRef>
          </c:cat>
          <c:val>
            <c:numRef>
              <c:f>Sheet1!$D$40:$D$44</c:f>
              <c:numCache>
                <c:formatCode>0.0%</c:formatCode>
                <c:ptCount val="5"/>
                <c:pt idx="0">
                  <c:v>0.51544995691247075</c:v>
                </c:pt>
                <c:pt idx="1">
                  <c:v>4.1302474455250524E-2</c:v>
                </c:pt>
                <c:pt idx="2">
                  <c:v>0.20399999999999999</c:v>
                </c:pt>
                <c:pt idx="3">
                  <c:v>0.23699999999999999</c:v>
                </c:pt>
                <c:pt idx="4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B5-4369-804F-416DF3866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Sheet1!$B$55</c:f>
              <c:strCache>
                <c:ptCount val="1"/>
                <c:pt idx="0">
                  <c:v>Hemet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Sheet1!$A$56:$A$65</c:f>
              <c:strCache>
                <c:ptCount val="10"/>
                <c:pt idx="0">
                  <c:v>Built 1939 or earlier</c:v>
                </c:pt>
                <c:pt idx="1">
                  <c:v>Built 1940 to 1949</c:v>
                </c:pt>
                <c:pt idx="2">
                  <c:v>Built 1950 to 1959</c:v>
                </c:pt>
                <c:pt idx="3">
                  <c:v>Built 1960 to 1969</c:v>
                </c:pt>
                <c:pt idx="4">
                  <c:v>Built 1970 to 1979</c:v>
                </c:pt>
                <c:pt idx="5">
                  <c:v>Built 1980 to 1989</c:v>
                </c:pt>
                <c:pt idx="6">
                  <c:v>Built 1990 to 1999</c:v>
                </c:pt>
                <c:pt idx="7">
                  <c:v>Built 2000 to 2009</c:v>
                </c:pt>
                <c:pt idx="8">
                  <c:v>Built 2010 to 2013</c:v>
                </c:pt>
                <c:pt idx="9">
                  <c:v>Built 2014 or later</c:v>
                </c:pt>
              </c:strCache>
            </c:strRef>
          </c:cat>
          <c:val>
            <c:numRef>
              <c:f>Sheet1!$B$56:$B$65</c:f>
              <c:numCache>
                <c:formatCode>0.0%</c:formatCode>
                <c:ptCount val="10"/>
                <c:pt idx="0">
                  <c:v>1.4999999999999999E-2</c:v>
                </c:pt>
                <c:pt idx="1">
                  <c:v>1.2E-2</c:v>
                </c:pt>
                <c:pt idx="2">
                  <c:v>4.4999999999999998E-2</c:v>
                </c:pt>
                <c:pt idx="3">
                  <c:v>0.11</c:v>
                </c:pt>
                <c:pt idx="4">
                  <c:v>0.25700000000000001</c:v>
                </c:pt>
                <c:pt idx="5">
                  <c:v>0.223</c:v>
                </c:pt>
                <c:pt idx="6">
                  <c:v>0.108</c:v>
                </c:pt>
                <c:pt idx="7">
                  <c:v>0.20399999999999999</c:v>
                </c:pt>
                <c:pt idx="8">
                  <c:v>1.2999999999999999E-2</c:v>
                </c:pt>
                <c:pt idx="9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7-4E02-83A0-09F1BF4E2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130352"/>
        <c:axId val="1842883120"/>
      </c:barChart>
      <c:catAx>
        <c:axId val="53113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2883120"/>
        <c:crosses val="autoZero"/>
        <c:auto val="1"/>
        <c:lblAlgn val="ctr"/>
        <c:lblOffset val="100"/>
        <c:noMultiLvlLbl val="0"/>
      </c:catAx>
      <c:valAx>
        <c:axId val="184288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1130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57F85E-A382-45C4-9C3D-6490C2FF6345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9E820F5-28D8-463B-A3F1-7BAC1B4A6DA6}">
      <dgm:prSet phldrT="[Text]" custT="1"/>
      <dgm:spPr/>
      <dgm:t>
        <a:bodyPr/>
        <a:lstStyle/>
        <a:p>
          <a:pPr>
            <a:buNone/>
          </a:pPr>
          <a:r>
            <a:rPr lang="en-US" sz="2400" b="1"/>
            <a:t>What Does it Mean to Have a “Certified” Housing Element?</a:t>
          </a:r>
          <a:endParaRPr lang="en-US" sz="2400" dirty="0"/>
        </a:p>
      </dgm:t>
    </dgm:pt>
    <dgm:pt modelId="{6E90D661-6B81-40C8-AA65-EE78B4F7BCF8}" type="parTrans" cxnId="{86CCDF11-7C6E-43AE-879D-5B48EC2E98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D42D258-0FAB-4159-8B83-0BA2F46C544B}" type="sibTrans" cxnId="{86CCDF11-7C6E-43AE-879D-5B48EC2E98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63F5470-7EDD-494C-A17C-B054F45C4BC9}">
      <dgm:prSet custT="1"/>
      <dgm:spPr/>
      <dgm:t>
        <a:bodyPr/>
        <a:lstStyle/>
        <a:p>
          <a:r>
            <a:rPr lang="en-US" sz="2400" b="1"/>
            <a:t>Benefits of Certification</a:t>
          </a:r>
          <a:endParaRPr lang="en-US" sz="2400" b="1" dirty="0"/>
        </a:p>
      </dgm:t>
    </dgm:pt>
    <dgm:pt modelId="{F620FB3E-8D34-4D06-B3BF-99C034E771F8}" type="parTrans" cxnId="{445A4571-C061-4B89-AFDF-A32657C6B1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5D4D65-D0C8-43F9-B880-1C771A0C6F4F}" type="sibTrans" cxnId="{445A4571-C061-4B89-AFDF-A32657C6B1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15D8D59-4BE1-42B4-A8B5-050D5AC9081C}">
      <dgm:prSet custT="1"/>
      <dgm:spPr/>
      <dgm:t>
        <a:bodyPr/>
        <a:lstStyle/>
        <a:p>
          <a:r>
            <a:rPr lang="en-US" sz="2400" kern="1200">
              <a:latin typeface="Calibri" panose="020F0502020204030204"/>
              <a:ea typeface="+mn-ea"/>
              <a:cs typeface="+mn-cs"/>
            </a:rPr>
            <a:t>Reviewed for compliance with state law by the Department of Housing and Community Development (HCD)</a:t>
          </a:r>
          <a:endParaRPr lang="en-US" sz="2400" kern="1200" dirty="0">
            <a:latin typeface="Calibri" panose="020F0502020204030204"/>
            <a:ea typeface="+mn-ea"/>
            <a:cs typeface="+mn-cs"/>
          </a:endParaRPr>
        </a:p>
      </dgm:t>
    </dgm:pt>
    <dgm:pt modelId="{3B5889DA-F236-48BF-BEF3-61C4EEE52CEA}" type="parTrans" cxnId="{7FF780F7-A994-40A0-AF97-ABBA90CFC7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96302A-D5A9-4ECA-ABE2-9DA930458132}" type="sibTrans" cxnId="{7FF780F7-A994-40A0-AF97-ABBA90CFC7C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7CB7992-D8EF-4999-BE22-63645BCC52BA}">
      <dgm:prSet custT="1"/>
      <dgm:spPr/>
      <dgm:t>
        <a:bodyPr/>
        <a:lstStyle/>
        <a:p>
          <a:r>
            <a:rPr lang="en-US" sz="2400" kern="1200">
              <a:latin typeface="Calibri" panose="020F0502020204030204"/>
              <a:ea typeface="+mn-ea"/>
              <a:cs typeface="+mn-cs"/>
            </a:rPr>
            <a:t>“Certification” demonstrates substantial </a:t>
          </a:r>
          <a:r>
            <a:rPr lang="en-US" sz="2400" kern="1200"/>
            <a:t>compliance with state law</a:t>
          </a:r>
          <a:endParaRPr lang="en-US" sz="2400" kern="1200" dirty="0"/>
        </a:p>
      </dgm:t>
    </dgm:pt>
    <dgm:pt modelId="{9F32D9B2-C17E-4E0C-9E8B-B335C130E2E4}" type="parTrans" cxnId="{EEAFDE08-1831-46E2-84DE-94CD3AACA11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4A1617-1820-409A-A024-3F732E393718}" type="sibTrans" cxnId="{EEAFDE08-1831-46E2-84DE-94CD3AACA11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56B4BDD-51E4-4EA8-81B6-FB39549FE6C0}">
      <dgm:prSet custT="1"/>
      <dgm:spPr/>
      <dgm:t>
        <a:bodyPr/>
        <a:lstStyle/>
        <a:p>
          <a:r>
            <a:rPr lang="en-US" sz="2400" kern="1200"/>
            <a:t>Access to </a:t>
          </a:r>
          <a:r>
            <a:rPr lang="en-US" sz="2400" kern="1200">
              <a:latin typeface="Calibri" panose="020F0502020204030204"/>
              <a:ea typeface="+mn-ea"/>
              <a:cs typeface="+mn-cs"/>
            </a:rPr>
            <a:t>state-sponsored grants and alternative funding sources</a:t>
          </a:r>
          <a:endParaRPr lang="en-US" sz="2400" kern="1200" dirty="0">
            <a:latin typeface="Calibri" panose="020F0502020204030204"/>
            <a:ea typeface="+mn-ea"/>
            <a:cs typeface="+mn-cs"/>
          </a:endParaRPr>
        </a:p>
      </dgm:t>
    </dgm:pt>
    <dgm:pt modelId="{F8EF2D0E-7DFB-4466-AD3C-BCBBDA8551B7}" type="parTrans" cxnId="{1D39B873-32F8-4048-AC20-568721743F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3F3D48-C4BB-4B72-ADCA-F47C25988A41}" type="sibTrans" cxnId="{1D39B873-32F8-4048-AC20-568721743FE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273611D-6959-4761-9E4B-8A4A6C82CA49}">
      <dgm:prSet custT="1"/>
      <dgm:spPr/>
      <dgm:t>
        <a:bodyPr/>
        <a:lstStyle/>
        <a:p>
          <a:r>
            <a:rPr lang="en-US" sz="2400" kern="1200">
              <a:latin typeface="Calibri" panose="020F0502020204030204"/>
              <a:ea typeface="+mn-ea"/>
              <a:cs typeface="+mn-cs"/>
            </a:rPr>
            <a:t>Protects the City from state penalties and fines due to non-compliance</a:t>
          </a:r>
          <a:endParaRPr lang="en-US" sz="2400" kern="1200" dirty="0">
            <a:latin typeface="Calibri" panose="020F0502020204030204"/>
            <a:ea typeface="+mn-ea"/>
            <a:cs typeface="+mn-cs"/>
          </a:endParaRPr>
        </a:p>
      </dgm:t>
    </dgm:pt>
    <dgm:pt modelId="{65B19121-B119-4CB6-BF52-3DE10B342129}" type="parTrans" cxnId="{C2A4CF1E-14B4-4B87-AA0C-2845CCC533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A2C505B-B935-439B-97D3-A1E742DDE55A}" type="sibTrans" cxnId="{C2A4CF1E-14B4-4B87-AA0C-2845CCC533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77ED62-3FB9-46D0-9083-7121CE866A04}" type="pres">
      <dgm:prSet presAssocID="{4B57F85E-A382-45C4-9C3D-6490C2FF6345}" presName="linear" presStyleCnt="0">
        <dgm:presLayoutVars>
          <dgm:animLvl val="lvl"/>
          <dgm:resizeHandles val="exact"/>
        </dgm:presLayoutVars>
      </dgm:prSet>
      <dgm:spPr/>
    </dgm:pt>
    <dgm:pt modelId="{1D23C445-5C12-4E66-8103-FBC52980EAF2}" type="pres">
      <dgm:prSet presAssocID="{99E820F5-28D8-463B-A3F1-7BAC1B4A6DA6}" presName="parentText" presStyleLbl="node1" presStyleIdx="0" presStyleCnt="2" custScaleY="60816">
        <dgm:presLayoutVars>
          <dgm:chMax val="0"/>
          <dgm:bulletEnabled val="1"/>
        </dgm:presLayoutVars>
      </dgm:prSet>
      <dgm:spPr/>
    </dgm:pt>
    <dgm:pt modelId="{3D85D3AB-6BFF-44F0-AB68-E9E22806E83D}" type="pres">
      <dgm:prSet presAssocID="{99E820F5-28D8-463B-A3F1-7BAC1B4A6DA6}" presName="childText" presStyleLbl="revTx" presStyleIdx="0" presStyleCnt="2">
        <dgm:presLayoutVars>
          <dgm:bulletEnabled val="1"/>
        </dgm:presLayoutVars>
      </dgm:prSet>
      <dgm:spPr/>
    </dgm:pt>
    <dgm:pt modelId="{DD919813-F770-451B-A14F-D909F0F208F4}" type="pres">
      <dgm:prSet presAssocID="{E63F5470-7EDD-494C-A17C-B054F45C4BC9}" presName="parentText" presStyleLbl="node1" presStyleIdx="1" presStyleCnt="2" custScaleY="60816" custLinFactNeighborY="15529">
        <dgm:presLayoutVars>
          <dgm:chMax val="0"/>
          <dgm:bulletEnabled val="1"/>
        </dgm:presLayoutVars>
      </dgm:prSet>
      <dgm:spPr/>
    </dgm:pt>
    <dgm:pt modelId="{3716B0CB-C691-44DD-8EC8-449189D2D066}" type="pres">
      <dgm:prSet presAssocID="{E63F5470-7EDD-494C-A17C-B054F45C4BC9}" presName="childText" presStyleLbl="revTx" presStyleIdx="1" presStyleCnt="2" custLinFactNeighborY="13737">
        <dgm:presLayoutVars>
          <dgm:bulletEnabled val="1"/>
        </dgm:presLayoutVars>
      </dgm:prSet>
      <dgm:spPr/>
    </dgm:pt>
  </dgm:ptLst>
  <dgm:cxnLst>
    <dgm:cxn modelId="{4CBC2C07-45CA-4FC0-A9D6-07C2944F562C}" type="presOf" srcId="{E63F5470-7EDD-494C-A17C-B054F45C4BC9}" destId="{DD919813-F770-451B-A14F-D909F0F208F4}" srcOrd="0" destOrd="0" presId="urn:microsoft.com/office/officeart/2005/8/layout/vList2"/>
    <dgm:cxn modelId="{EEAFDE08-1831-46E2-84DE-94CD3AACA114}" srcId="{99E820F5-28D8-463B-A3F1-7BAC1B4A6DA6}" destId="{C7CB7992-D8EF-4999-BE22-63645BCC52BA}" srcOrd="1" destOrd="0" parTransId="{9F32D9B2-C17E-4E0C-9E8B-B335C130E2E4}" sibTransId="{8F4A1617-1820-409A-A024-3F732E393718}"/>
    <dgm:cxn modelId="{86CCDF11-7C6E-43AE-879D-5B48EC2E984B}" srcId="{4B57F85E-A382-45C4-9C3D-6490C2FF6345}" destId="{99E820F5-28D8-463B-A3F1-7BAC1B4A6DA6}" srcOrd="0" destOrd="0" parTransId="{6E90D661-6B81-40C8-AA65-EE78B4F7BCF8}" sibTransId="{CD42D258-0FAB-4159-8B83-0BA2F46C544B}"/>
    <dgm:cxn modelId="{0447AE1D-FC68-433D-9A35-335D5439B06E}" type="presOf" srcId="{A56B4BDD-51E4-4EA8-81B6-FB39549FE6C0}" destId="{3716B0CB-C691-44DD-8EC8-449189D2D066}" srcOrd="0" destOrd="0" presId="urn:microsoft.com/office/officeart/2005/8/layout/vList2"/>
    <dgm:cxn modelId="{C2A4CF1E-14B4-4B87-AA0C-2845CCC5335F}" srcId="{E63F5470-7EDD-494C-A17C-B054F45C4BC9}" destId="{9273611D-6959-4761-9E4B-8A4A6C82CA49}" srcOrd="1" destOrd="0" parTransId="{65B19121-B119-4CB6-BF52-3DE10B342129}" sibTransId="{BA2C505B-B935-439B-97D3-A1E742DDE55A}"/>
    <dgm:cxn modelId="{445A4571-C061-4B89-AFDF-A32657C6B1EB}" srcId="{4B57F85E-A382-45C4-9C3D-6490C2FF6345}" destId="{E63F5470-7EDD-494C-A17C-B054F45C4BC9}" srcOrd="1" destOrd="0" parTransId="{F620FB3E-8D34-4D06-B3BF-99C034E771F8}" sibTransId="{805D4D65-D0C8-43F9-B880-1C771A0C6F4F}"/>
    <dgm:cxn modelId="{1D39B873-32F8-4048-AC20-568721743FEB}" srcId="{E63F5470-7EDD-494C-A17C-B054F45C4BC9}" destId="{A56B4BDD-51E4-4EA8-81B6-FB39549FE6C0}" srcOrd="0" destOrd="0" parTransId="{F8EF2D0E-7DFB-4466-AD3C-BCBBDA8551B7}" sibTransId="{0B3F3D48-C4BB-4B72-ADCA-F47C25988A41}"/>
    <dgm:cxn modelId="{28506578-4687-4E92-8F77-DC93C72D1A92}" type="presOf" srcId="{4B57F85E-A382-45C4-9C3D-6490C2FF6345}" destId="{B877ED62-3FB9-46D0-9083-7121CE866A04}" srcOrd="0" destOrd="0" presId="urn:microsoft.com/office/officeart/2005/8/layout/vList2"/>
    <dgm:cxn modelId="{EE378392-7450-4F4F-B965-0AC6DDDF8D6E}" type="presOf" srcId="{515D8D59-4BE1-42B4-A8B5-050D5AC9081C}" destId="{3D85D3AB-6BFF-44F0-AB68-E9E22806E83D}" srcOrd="0" destOrd="0" presId="urn:microsoft.com/office/officeart/2005/8/layout/vList2"/>
    <dgm:cxn modelId="{144DC8C1-95BD-4CE2-8685-D145722B1849}" type="presOf" srcId="{C7CB7992-D8EF-4999-BE22-63645BCC52BA}" destId="{3D85D3AB-6BFF-44F0-AB68-E9E22806E83D}" srcOrd="0" destOrd="1" presId="urn:microsoft.com/office/officeart/2005/8/layout/vList2"/>
    <dgm:cxn modelId="{0E1EB3D6-31F9-4687-9EA3-902C9B23A33A}" type="presOf" srcId="{99E820F5-28D8-463B-A3F1-7BAC1B4A6DA6}" destId="{1D23C445-5C12-4E66-8103-FBC52980EAF2}" srcOrd="0" destOrd="0" presId="urn:microsoft.com/office/officeart/2005/8/layout/vList2"/>
    <dgm:cxn modelId="{DA177EED-BEEC-4F25-A24E-D38B540BF9FD}" type="presOf" srcId="{9273611D-6959-4761-9E4B-8A4A6C82CA49}" destId="{3716B0CB-C691-44DD-8EC8-449189D2D066}" srcOrd="0" destOrd="1" presId="urn:microsoft.com/office/officeart/2005/8/layout/vList2"/>
    <dgm:cxn modelId="{7FF780F7-A994-40A0-AF97-ABBA90CFC7C2}" srcId="{99E820F5-28D8-463B-A3F1-7BAC1B4A6DA6}" destId="{515D8D59-4BE1-42B4-A8B5-050D5AC9081C}" srcOrd="0" destOrd="0" parTransId="{3B5889DA-F236-48BF-BEF3-61C4EEE52CEA}" sibTransId="{5E96302A-D5A9-4ECA-ABE2-9DA930458132}"/>
    <dgm:cxn modelId="{F9BC93BB-A9C4-4391-BE24-D3AC2F3AE5BD}" type="presParOf" srcId="{B877ED62-3FB9-46D0-9083-7121CE866A04}" destId="{1D23C445-5C12-4E66-8103-FBC52980EAF2}" srcOrd="0" destOrd="0" presId="urn:microsoft.com/office/officeart/2005/8/layout/vList2"/>
    <dgm:cxn modelId="{D39F80F9-8D8C-4726-9EC1-BCBF3278D667}" type="presParOf" srcId="{B877ED62-3FB9-46D0-9083-7121CE866A04}" destId="{3D85D3AB-6BFF-44F0-AB68-E9E22806E83D}" srcOrd="1" destOrd="0" presId="urn:microsoft.com/office/officeart/2005/8/layout/vList2"/>
    <dgm:cxn modelId="{0BDDF46F-00F6-4800-BE21-74C719738B2E}" type="presParOf" srcId="{B877ED62-3FB9-46D0-9083-7121CE866A04}" destId="{DD919813-F770-451B-A14F-D909F0F208F4}" srcOrd="2" destOrd="0" presId="urn:microsoft.com/office/officeart/2005/8/layout/vList2"/>
    <dgm:cxn modelId="{75678F48-B649-4D77-ACB2-7BBB9C35CEC8}" type="presParOf" srcId="{B877ED62-3FB9-46D0-9083-7121CE866A04}" destId="{3716B0CB-C691-44DD-8EC8-449189D2D06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33584-5BE1-46C0-A88C-F1DD341F3C2C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0AA3CA8F-8C7D-42FD-8921-452222F1B5B7}">
      <dgm:prSet phldrT="[Text]"/>
      <dgm:spPr/>
      <dgm:t>
        <a:bodyPr/>
        <a:lstStyle/>
        <a:p>
          <a:r>
            <a:rPr lang="en-US" dirty="0"/>
            <a:t>Workshop #1</a:t>
          </a:r>
        </a:p>
        <a:p>
          <a:r>
            <a:rPr lang="en-US" dirty="0"/>
            <a:t>(April 29, 2021) </a:t>
          </a:r>
        </a:p>
      </dgm:t>
    </dgm:pt>
    <dgm:pt modelId="{1CBB73A7-927A-45DB-95A0-60A0546509E2}" type="parTrans" cxnId="{0DD5E8CD-0DD8-492A-82EC-5B5ADC557ECC}">
      <dgm:prSet/>
      <dgm:spPr/>
      <dgm:t>
        <a:bodyPr/>
        <a:lstStyle/>
        <a:p>
          <a:endParaRPr lang="en-US"/>
        </a:p>
      </dgm:t>
    </dgm:pt>
    <dgm:pt modelId="{BADDE283-7492-4FD5-B633-6B9D2D45CA50}" type="sibTrans" cxnId="{0DD5E8CD-0DD8-492A-82EC-5B5ADC557ECC}">
      <dgm:prSet/>
      <dgm:spPr/>
      <dgm:t>
        <a:bodyPr/>
        <a:lstStyle/>
        <a:p>
          <a:endParaRPr lang="en-US"/>
        </a:p>
      </dgm:t>
    </dgm:pt>
    <dgm:pt modelId="{088DC3D9-4CDA-4871-833F-171D98180371}">
      <dgm:prSet phldrT="[Text]"/>
      <dgm:spPr/>
      <dgm:t>
        <a:bodyPr/>
        <a:lstStyle/>
        <a:p>
          <a:r>
            <a:rPr lang="en-US" dirty="0"/>
            <a:t>Planning Commission &amp; City Council Study Session</a:t>
          </a:r>
        </a:p>
        <a:p>
          <a:r>
            <a:rPr lang="en-US" dirty="0"/>
            <a:t>(July 2021)</a:t>
          </a:r>
        </a:p>
      </dgm:t>
    </dgm:pt>
    <dgm:pt modelId="{9E0B4EE4-A355-4A0D-A129-F95DA12B50D4}" type="parTrans" cxnId="{0FB5A495-E409-484E-81FF-1AA7F1000D1B}">
      <dgm:prSet/>
      <dgm:spPr/>
      <dgm:t>
        <a:bodyPr/>
        <a:lstStyle/>
        <a:p>
          <a:endParaRPr lang="en-US"/>
        </a:p>
      </dgm:t>
    </dgm:pt>
    <dgm:pt modelId="{95CCDA10-427D-444B-9AF6-8FB798F15F0F}" type="sibTrans" cxnId="{0FB5A495-E409-484E-81FF-1AA7F1000D1B}">
      <dgm:prSet/>
      <dgm:spPr/>
      <dgm:t>
        <a:bodyPr/>
        <a:lstStyle/>
        <a:p>
          <a:endParaRPr lang="en-US"/>
        </a:p>
      </dgm:t>
    </dgm:pt>
    <dgm:pt modelId="{F310B883-EEEC-4BC4-8782-D97F0C4624DA}">
      <dgm:prSet phldrT="[Text]"/>
      <dgm:spPr/>
      <dgm:t>
        <a:bodyPr/>
        <a:lstStyle/>
        <a:p>
          <a:r>
            <a:rPr lang="en-US" dirty="0"/>
            <a:t>Workshop #2</a:t>
          </a:r>
        </a:p>
        <a:p>
          <a:r>
            <a:rPr lang="en-US" dirty="0"/>
            <a:t>(August 2021)</a:t>
          </a:r>
        </a:p>
      </dgm:t>
    </dgm:pt>
    <dgm:pt modelId="{5260DAEF-9EE2-40C4-B235-8326B40E2C6C}" type="parTrans" cxnId="{8C65186F-CD2A-4A59-97DA-D87AC06DC1B2}">
      <dgm:prSet/>
      <dgm:spPr/>
      <dgm:t>
        <a:bodyPr/>
        <a:lstStyle/>
        <a:p>
          <a:endParaRPr lang="en-US"/>
        </a:p>
      </dgm:t>
    </dgm:pt>
    <dgm:pt modelId="{5C758D8E-A564-4905-B44B-AFB1A39338D6}" type="sibTrans" cxnId="{8C65186F-CD2A-4A59-97DA-D87AC06DC1B2}">
      <dgm:prSet/>
      <dgm:spPr/>
      <dgm:t>
        <a:bodyPr/>
        <a:lstStyle/>
        <a:p>
          <a:endParaRPr lang="en-US"/>
        </a:p>
      </dgm:t>
    </dgm:pt>
    <dgm:pt modelId="{497B8C83-E00D-47A2-A426-6E1E1CBABE28}">
      <dgm:prSet phldrT="[Text]"/>
      <dgm:spPr/>
      <dgm:t>
        <a:bodyPr/>
        <a:lstStyle/>
        <a:p>
          <a:r>
            <a:rPr lang="en-US" dirty="0"/>
            <a:t>Public Review Draft</a:t>
          </a:r>
        </a:p>
        <a:p>
          <a:r>
            <a:rPr lang="en-US" dirty="0"/>
            <a:t>(August 2021)</a:t>
          </a:r>
        </a:p>
      </dgm:t>
    </dgm:pt>
    <dgm:pt modelId="{259D9273-2CCB-4ED3-94B4-5F658E664477}" type="parTrans" cxnId="{FD292CF0-5CA9-47C2-976A-8E0375C03B3F}">
      <dgm:prSet/>
      <dgm:spPr/>
      <dgm:t>
        <a:bodyPr/>
        <a:lstStyle/>
        <a:p>
          <a:endParaRPr lang="en-US"/>
        </a:p>
      </dgm:t>
    </dgm:pt>
    <dgm:pt modelId="{9488BFC7-8BB4-4300-8323-9E25CCAEA892}" type="sibTrans" cxnId="{FD292CF0-5CA9-47C2-976A-8E0375C03B3F}">
      <dgm:prSet/>
      <dgm:spPr/>
      <dgm:t>
        <a:bodyPr/>
        <a:lstStyle/>
        <a:p>
          <a:endParaRPr lang="en-US"/>
        </a:p>
      </dgm:t>
    </dgm:pt>
    <dgm:pt modelId="{9129078D-35B4-4B5B-A930-FCA5FD573FC4}">
      <dgm:prSet phldrT="[Text]"/>
      <dgm:spPr/>
      <dgm:t>
        <a:bodyPr/>
        <a:lstStyle/>
        <a:p>
          <a:r>
            <a:rPr lang="en-US" dirty="0"/>
            <a:t>Public Hearings</a:t>
          </a:r>
        </a:p>
        <a:p>
          <a:r>
            <a:rPr lang="en-US" dirty="0"/>
            <a:t>(October 2021)</a:t>
          </a:r>
        </a:p>
      </dgm:t>
    </dgm:pt>
    <dgm:pt modelId="{19EC9E36-9DBB-42EA-867A-2B079A1463F1}" type="parTrans" cxnId="{2BDB12A4-7A29-4CC1-9911-974083F7CD22}">
      <dgm:prSet/>
      <dgm:spPr/>
      <dgm:t>
        <a:bodyPr/>
        <a:lstStyle/>
        <a:p>
          <a:endParaRPr lang="en-US"/>
        </a:p>
      </dgm:t>
    </dgm:pt>
    <dgm:pt modelId="{9A11DF47-A2A4-4EB8-9DC8-ED15CFA5D9C1}" type="sibTrans" cxnId="{2BDB12A4-7A29-4CC1-9911-974083F7CD22}">
      <dgm:prSet/>
      <dgm:spPr/>
      <dgm:t>
        <a:bodyPr/>
        <a:lstStyle/>
        <a:p>
          <a:endParaRPr lang="en-US"/>
        </a:p>
      </dgm:t>
    </dgm:pt>
    <dgm:pt modelId="{F4F875F1-B00D-4DBD-B814-21422FF73B21}" type="pres">
      <dgm:prSet presAssocID="{86633584-5BE1-46C0-A88C-F1DD341F3C2C}" presName="CompostProcess" presStyleCnt="0">
        <dgm:presLayoutVars>
          <dgm:dir/>
          <dgm:resizeHandles val="exact"/>
        </dgm:presLayoutVars>
      </dgm:prSet>
      <dgm:spPr/>
    </dgm:pt>
    <dgm:pt modelId="{A9DDB30E-3268-47D5-A886-3F9D9C66855C}" type="pres">
      <dgm:prSet presAssocID="{86633584-5BE1-46C0-A88C-F1DD341F3C2C}" presName="arrow" presStyleLbl="bgShp" presStyleIdx="0" presStyleCnt="1"/>
      <dgm:spPr/>
    </dgm:pt>
    <dgm:pt modelId="{EBA20A4D-BC7D-4A03-9BAF-89412D175818}" type="pres">
      <dgm:prSet presAssocID="{86633584-5BE1-46C0-A88C-F1DD341F3C2C}" presName="linearProcess" presStyleCnt="0"/>
      <dgm:spPr/>
    </dgm:pt>
    <dgm:pt modelId="{194DF58C-D318-405F-8762-AD71F86BEB79}" type="pres">
      <dgm:prSet presAssocID="{0AA3CA8F-8C7D-42FD-8921-452222F1B5B7}" presName="textNode" presStyleLbl="node1" presStyleIdx="0" presStyleCnt="5">
        <dgm:presLayoutVars>
          <dgm:bulletEnabled val="1"/>
        </dgm:presLayoutVars>
      </dgm:prSet>
      <dgm:spPr/>
    </dgm:pt>
    <dgm:pt modelId="{A340144D-C09A-42AA-86C2-91CADD4DC4A7}" type="pres">
      <dgm:prSet presAssocID="{BADDE283-7492-4FD5-B633-6B9D2D45CA50}" presName="sibTrans" presStyleCnt="0"/>
      <dgm:spPr/>
    </dgm:pt>
    <dgm:pt modelId="{2445651B-9F9C-4634-8EF5-40385C1575DF}" type="pres">
      <dgm:prSet presAssocID="{088DC3D9-4CDA-4871-833F-171D98180371}" presName="textNode" presStyleLbl="node1" presStyleIdx="1" presStyleCnt="5">
        <dgm:presLayoutVars>
          <dgm:bulletEnabled val="1"/>
        </dgm:presLayoutVars>
      </dgm:prSet>
      <dgm:spPr/>
    </dgm:pt>
    <dgm:pt modelId="{6DFB4D6F-DF42-43DA-A9CE-95D6899DBFC1}" type="pres">
      <dgm:prSet presAssocID="{95CCDA10-427D-444B-9AF6-8FB798F15F0F}" presName="sibTrans" presStyleCnt="0"/>
      <dgm:spPr/>
    </dgm:pt>
    <dgm:pt modelId="{353EEBE2-D87E-4EA3-8015-19D1558A15F4}" type="pres">
      <dgm:prSet presAssocID="{F310B883-EEEC-4BC4-8782-D97F0C4624DA}" presName="textNode" presStyleLbl="node1" presStyleIdx="2" presStyleCnt="5">
        <dgm:presLayoutVars>
          <dgm:bulletEnabled val="1"/>
        </dgm:presLayoutVars>
      </dgm:prSet>
      <dgm:spPr/>
    </dgm:pt>
    <dgm:pt modelId="{EEBB0DCC-4BC1-488D-903D-0EDE562ACE05}" type="pres">
      <dgm:prSet presAssocID="{5C758D8E-A564-4905-B44B-AFB1A39338D6}" presName="sibTrans" presStyleCnt="0"/>
      <dgm:spPr/>
    </dgm:pt>
    <dgm:pt modelId="{AFA1E1B7-D225-4DB4-A013-2F9AE27B4C3F}" type="pres">
      <dgm:prSet presAssocID="{497B8C83-E00D-47A2-A426-6E1E1CBABE28}" presName="textNode" presStyleLbl="node1" presStyleIdx="3" presStyleCnt="5">
        <dgm:presLayoutVars>
          <dgm:bulletEnabled val="1"/>
        </dgm:presLayoutVars>
      </dgm:prSet>
      <dgm:spPr/>
    </dgm:pt>
    <dgm:pt modelId="{E274DCC8-18BE-4469-ACD9-3FEDC5225A2D}" type="pres">
      <dgm:prSet presAssocID="{9488BFC7-8BB4-4300-8323-9E25CCAEA892}" presName="sibTrans" presStyleCnt="0"/>
      <dgm:spPr/>
    </dgm:pt>
    <dgm:pt modelId="{19C1514E-F446-4D23-9919-B5E1B66DD700}" type="pres">
      <dgm:prSet presAssocID="{9129078D-35B4-4B5B-A930-FCA5FD573FC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B7E4919-3DF3-454E-8D83-53FB18DD840E}" type="presOf" srcId="{0AA3CA8F-8C7D-42FD-8921-452222F1B5B7}" destId="{194DF58C-D318-405F-8762-AD71F86BEB79}" srcOrd="0" destOrd="0" presId="urn:microsoft.com/office/officeart/2005/8/layout/hProcess9"/>
    <dgm:cxn modelId="{2B060137-D759-4FD1-BB67-CFA78A4115BF}" type="presOf" srcId="{088DC3D9-4CDA-4871-833F-171D98180371}" destId="{2445651B-9F9C-4634-8EF5-40385C1575DF}" srcOrd="0" destOrd="0" presId="urn:microsoft.com/office/officeart/2005/8/layout/hProcess9"/>
    <dgm:cxn modelId="{3C498843-D77E-4DAD-B6CA-D158A46C413E}" type="presOf" srcId="{497B8C83-E00D-47A2-A426-6E1E1CBABE28}" destId="{AFA1E1B7-D225-4DB4-A013-2F9AE27B4C3F}" srcOrd="0" destOrd="0" presId="urn:microsoft.com/office/officeart/2005/8/layout/hProcess9"/>
    <dgm:cxn modelId="{72EA1E64-E919-4567-9D57-27437348C329}" type="presOf" srcId="{F310B883-EEEC-4BC4-8782-D97F0C4624DA}" destId="{353EEBE2-D87E-4EA3-8015-19D1558A15F4}" srcOrd="0" destOrd="0" presId="urn:microsoft.com/office/officeart/2005/8/layout/hProcess9"/>
    <dgm:cxn modelId="{35228D68-DB0B-4EF4-BCA5-118066A46BD0}" type="presOf" srcId="{86633584-5BE1-46C0-A88C-F1DD341F3C2C}" destId="{F4F875F1-B00D-4DBD-B814-21422FF73B21}" srcOrd="0" destOrd="0" presId="urn:microsoft.com/office/officeart/2005/8/layout/hProcess9"/>
    <dgm:cxn modelId="{8C65186F-CD2A-4A59-97DA-D87AC06DC1B2}" srcId="{86633584-5BE1-46C0-A88C-F1DD341F3C2C}" destId="{F310B883-EEEC-4BC4-8782-D97F0C4624DA}" srcOrd="2" destOrd="0" parTransId="{5260DAEF-9EE2-40C4-B235-8326B40E2C6C}" sibTransId="{5C758D8E-A564-4905-B44B-AFB1A39338D6}"/>
    <dgm:cxn modelId="{0FB5A495-E409-484E-81FF-1AA7F1000D1B}" srcId="{86633584-5BE1-46C0-A88C-F1DD341F3C2C}" destId="{088DC3D9-4CDA-4871-833F-171D98180371}" srcOrd="1" destOrd="0" parTransId="{9E0B4EE4-A355-4A0D-A129-F95DA12B50D4}" sibTransId="{95CCDA10-427D-444B-9AF6-8FB798F15F0F}"/>
    <dgm:cxn modelId="{315B1C9C-FECA-4B63-81E3-08CBB9CA6531}" type="presOf" srcId="{9129078D-35B4-4B5B-A930-FCA5FD573FC4}" destId="{19C1514E-F446-4D23-9919-B5E1B66DD700}" srcOrd="0" destOrd="0" presId="urn:microsoft.com/office/officeart/2005/8/layout/hProcess9"/>
    <dgm:cxn modelId="{2BDB12A4-7A29-4CC1-9911-974083F7CD22}" srcId="{86633584-5BE1-46C0-A88C-F1DD341F3C2C}" destId="{9129078D-35B4-4B5B-A930-FCA5FD573FC4}" srcOrd="4" destOrd="0" parTransId="{19EC9E36-9DBB-42EA-867A-2B079A1463F1}" sibTransId="{9A11DF47-A2A4-4EB8-9DC8-ED15CFA5D9C1}"/>
    <dgm:cxn modelId="{0DD5E8CD-0DD8-492A-82EC-5B5ADC557ECC}" srcId="{86633584-5BE1-46C0-A88C-F1DD341F3C2C}" destId="{0AA3CA8F-8C7D-42FD-8921-452222F1B5B7}" srcOrd="0" destOrd="0" parTransId="{1CBB73A7-927A-45DB-95A0-60A0546509E2}" sibTransId="{BADDE283-7492-4FD5-B633-6B9D2D45CA50}"/>
    <dgm:cxn modelId="{FD292CF0-5CA9-47C2-976A-8E0375C03B3F}" srcId="{86633584-5BE1-46C0-A88C-F1DD341F3C2C}" destId="{497B8C83-E00D-47A2-A426-6E1E1CBABE28}" srcOrd="3" destOrd="0" parTransId="{259D9273-2CCB-4ED3-94B4-5F658E664477}" sibTransId="{9488BFC7-8BB4-4300-8323-9E25CCAEA892}"/>
    <dgm:cxn modelId="{CB3C068C-0A35-48F8-88F5-3024D681A329}" type="presParOf" srcId="{F4F875F1-B00D-4DBD-B814-21422FF73B21}" destId="{A9DDB30E-3268-47D5-A886-3F9D9C66855C}" srcOrd="0" destOrd="0" presId="urn:microsoft.com/office/officeart/2005/8/layout/hProcess9"/>
    <dgm:cxn modelId="{7349941F-2317-4733-87E8-65DC1E7B4F41}" type="presParOf" srcId="{F4F875F1-B00D-4DBD-B814-21422FF73B21}" destId="{EBA20A4D-BC7D-4A03-9BAF-89412D175818}" srcOrd="1" destOrd="0" presId="urn:microsoft.com/office/officeart/2005/8/layout/hProcess9"/>
    <dgm:cxn modelId="{DCEBF732-A2C0-4D35-B0AD-4FEBC4D399C8}" type="presParOf" srcId="{EBA20A4D-BC7D-4A03-9BAF-89412D175818}" destId="{194DF58C-D318-405F-8762-AD71F86BEB79}" srcOrd="0" destOrd="0" presId="urn:microsoft.com/office/officeart/2005/8/layout/hProcess9"/>
    <dgm:cxn modelId="{8044DD63-4F2D-4A49-8052-C66F19E05749}" type="presParOf" srcId="{EBA20A4D-BC7D-4A03-9BAF-89412D175818}" destId="{A340144D-C09A-42AA-86C2-91CADD4DC4A7}" srcOrd="1" destOrd="0" presId="urn:microsoft.com/office/officeart/2005/8/layout/hProcess9"/>
    <dgm:cxn modelId="{5C5325FA-22E0-48D4-9D7C-84A28CF587CC}" type="presParOf" srcId="{EBA20A4D-BC7D-4A03-9BAF-89412D175818}" destId="{2445651B-9F9C-4634-8EF5-40385C1575DF}" srcOrd="2" destOrd="0" presId="urn:microsoft.com/office/officeart/2005/8/layout/hProcess9"/>
    <dgm:cxn modelId="{43205E39-3E03-454B-8739-D012D91E798C}" type="presParOf" srcId="{EBA20A4D-BC7D-4A03-9BAF-89412D175818}" destId="{6DFB4D6F-DF42-43DA-A9CE-95D6899DBFC1}" srcOrd="3" destOrd="0" presId="urn:microsoft.com/office/officeart/2005/8/layout/hProcess9"/>
    <dgm:cxn modelId="{65E60630-BACE-4ECE-AA2E-8253B7E3979A}" type="presParOf" srcId="{EBA20A4D-BC7D-4A03-9BAF-89412D175818}" destId="{353EEBE2-D87E-4EA3-8015-19D1558A15F4}" srcOrd="4" destOrd="0" presId="urn:microsoft.com/office/officeart/2005/8/layout/hProcess9"/>
    <dgm:cxn modelId="{5B3C7E6F-E09D-45F5-90AC-0D12B97AFDB6}" type="presParOf" srcId="{EBA20A4D-BC7D-4A03-9BAF-89412D175818}" destId="{EEBB0DCC-4BC1-488D-903D-0EDE562ACE05}" srcOrd="5" destOrd="0" presId="urn:microsoft.com/office/officeart/2005/8/layout/hProcess9"/>
    <dgm:cxn modelId="{E11EF6BC-2D4E-48A6-9571-5769E51C117A}" type="presParOf" srcId="{EBA20A4D-BC7D-4A03-9BAF-89412D175818}" destId="{AFA1E1B7-D225-4DB4-A013-2F9AE27B4C3F}" srcOrd="6" destOrd="0" presId="urn:microsoft.com/office/officeart/2005/8/layout/hProcess9"/>
    <dgm:cxn modelId="{A52C5937-22AA-4350-9AD8-07332BAA7A7A}" type="presParOf" srcId="{EBA20A4D-BC7D-4A03-9BAF-89412D175818}" destId="{E274DCC8-18BE-4469-ACD9-3FEDC5225A2D}" srcOrd="7" destOrd="0" presId="urn:microsoft.com/office/officeart/2005/8/layout/hProcess9"/>
    <dgm:cxn modelId="{9E0AA60B-2E75-4FFF-93CF-8580545C2203}" type="presParOf" srcId="{EBA20A4D-BC7D-4A03-9BAF-89412D175818}" destId="{19C1514E-F446-4D23-9919-B5E1B66DD70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DDF642-A45E-49B9-AA80-258613BF49D8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114B4CA0-5568-44EA-BDC5-E8CE5992C16E}">
      <dgm:prSet phldrT="[Text]"/>
      <dgm:spPr/>
      <dgm:t>
        <a:bodyPr/>
        <a:lstStyle/>
        <a:p>
          <a:r>
            <a:rPr lang="en-US" dirty="0"/>
            <a:t>Finalize Housing Constraints, Resources, Sites Analysis, and Housing Plan </a:t>
          </a:r>
        </a:p>
      </dgm:t>
    </dgm:pt>
    <dgm:pt modelId="{F6ED8CD9-D90C-4FD6-8A42-876910E38DB7}" type="parTrans" cxnId="{7F96313A-458E-4523-84AC-AADC5BC58B3C}">
      <dgm:prSet/>
      <dgm:spPr/>
      <dgm:t>
        <a:bodyPr/>
        <a:lstStyle/>
        <a:p>
          <a:endParaRPr lang="en-US"/>
        </a:p>
      </dgm:t>
    </dgm:pt>
    <dgm:pt modelId="{2BFB417D-7E71-4D80-A83F-BCA83E77054F}" type="sibTrans" cxnId="{7F96313A-458E-4523-84AC-AADC5BC58B3C}">
      <dgm:prSet/>
      <dgm:spPr/>
      <dgm:t>
        <a:bodyPr/>
        <a:lstStyle/>
        <a:p>
          <a:endParaRPr lang="en-US"/>
        </a:p>
      </dgm:t>
    </dgm:pt>
    <dgm:pt modelId="{4BCAB679-1EE4-4459-9537-1616CC6CAEE9}">
      <dgm:prSet phldrT="[Text]"/>
      <dgm:spPr/>
      <dgm:t>
        <a:bodyPr/>
        <a:lstStyle/>
        <a:p>
          <a:r>
            <a:rPr lang="en-US" dirty="0"/>
            <a:t>Workshop #2</a:t>
          </a:r>
        </a:p>
      </dgm:t>
    </dgm:pt>
    <dgm:pt modelId="{5FF58349-061D-4E8A-B959-85A1992FA226}" type="parTrans" cxnId="{E8329441-F86C-4B9A-B5E5-75496CDBB16F}">
      <dgm:prSet/>
      <dgm:spPr/>
      <dgm:t>
        <a:bodyPr/>
        <a:lstStyle/>
        <a:p>
          <a:endParaRPr lang="en-US"/>
        </a:p>
      </dgm:t>
    </dgm:pt>
    <dgm:pt modelId="{DD2815C2-D8B2-45D7-8823-4C0EEE3FB794}" type="sibTrans" cxnId="{E8329441-F86C-4B9A-B5E5-75496CDBB16F}">
      <dgm:prSet/>
      <dgm:spPr/>
      <dgm:t>
        <a:bodyPr/>
        <a:lstStyle/>
        <a:p>
          <a:endParaRPr lang="en-US"/>
        </a:p>
      </dgm:t>
    </dgm:pt>
    <dgm:pt modelId="{10F3ABF5-4793-4E5C-AE6D-657B89271607}">
      <dgm:prSet phldrT="[Text]"/>
      <dgm:spPr/>
      <dgm:t>
        <a:bodyPr/>
        <a:lstStyle/>
        <a:p>
          <a:r>
            <a:rPr lang="en-US" dirty="0"/>
            <a:t>Release Public Review Draft Housing Element</a:t>
          </a:r>
        </a:p>
      </dgm:t>
    </dgm:pt>
    <dgm:pt modelId="{EC1DFE3D-87C5-4058-A851-30B4D32B3CA2}" type="parTrans" cxnId="{23592166-0E97-4A52-8FC2-D9183CC263C7}">
      <dgm:prSet/>
      <dgm:spPr/>
      <dgm:t>
        <a:bodyPr/>
        <a:lstStyle/>
        <a:p>
          <a:endParaRPr lang="en-US"/>
        </a:p>
      </dgm:t>
    </dgm:pt>
    <dgm:pt modelId="{4BE54747-C252-4527-AC07-47E62CD4F925}" type="sibTrans" cxnId="{23592166-0E97-4A52-8FC2-D9183CC263C7}">
      <dgm:prSet/>
      <dgm:spPr/>
      <dgm:t>
        <a:bodyPr/>
        <a:lstStyle/>
        <a:p>
          <a:endParaRPr lang="en-US"/>
        </a:p>
      </dgm:t>
    </dgm:pt>
    <dgm:pt modelId="{5544B8DF-14A4-4E5A-98D8-BA5AEEB25A29}">
      <dgm:prSet phldrT="[Text]"/>
      <dgm:spPr/>
      <dgm:t>
        <a:bodyPr/>
        <a:lstStyle/>
        <a:p>
          <a:r>
            <a:rPr lang="en-US" dirty="0"/>
            <a:t>Review Public Feedback </a:t>
          </a:r>
        </a:p>
      </dgm:t>
    </dgm:pt>
    <dgm:pt modelId="{ED7BEFA7-8635-4E4A-B950-5BA27FAD3528}" type="parTrans" cxnId="{83CCC075-3822-4912-B8B8-305C631EF840}">
      <dgm:prSet/>
      <dgm:spPr/>
      <dgm:t>
        <a:bodyPr/>
        <a:lstStyle/>
        <a:p>
          <a:endParaRPr lang="en-US"/>
        </a:p>
      </dgm:t>
    </dgm:pt>
    <dgm:pt modelId="{154DBFBB-C43B-4833-BD3B-C8E221F33908}" type="sibTrans" cxnId="{83CCC075-3822-4912-B8B8-305C631EF840}">
      <dgm:prSet/>
      <dgm:spPr/>
      <dgm:t>
        <a:bodyPr/>
        <a:lstStyle/>
        <a:p>
          <a:endParaRPr lang="en-US"/>
        </a:p>
      </dgm:t>
    </dgm:pt>
    <dgm:pt modelId="{B7BFAB43-F2CB-48DF-BF8B-163BBF2EA662}">
      <dgm:prSet phldrT="[Text]"/>
      <dgm:spPr/>
      <dgm:t>
        <a:bodyPr/>
        <a:lstStyle/>
        <a:p>
          <a:r>
            <a:rPr lang="en-US" dirty="0"/>
            <a:t>HCD Review Draft Housing Element</a:t>
          </a:r>
        </a:p>
      </dgm:t>
    </dgm:pt>
    <dgm:pt modelId="{0723CB53-E2C8-45D5-9224-E2900E30A622}" type="parTrans" cxnId="{AAB97866-A167-48C6-840D-EA2796286DFF}">
      <dgm:prSet/>
      <dgm:spPr/>
      <dgm:t>
        <a:bodyPr/>
        <a:lstStyle/>
        <a:p>
          <a:endParaRPr lang="en-US"/>
        </a:p>
      </dgm:t>
    </dgm:pt>
    <dgm:pt modelId="{7F7AD82F-7B13-4D77-894A-E827ECAB7D53}" type="sibTrans" cxnId="{AAB97866-A167-48C6-840D-EA2796286DFF}">
      <dgm:prSet/>
      <dgm:spPr/>
      <dgm:t>
        <a:bodyPr/>
        <a:lstStyle/>
        <a:p>
          <a:endParaRPr lang="en-US"/>
        </a:p>
      </dgm:t>
    </dgm:pt>
    <dgm:pt modelId="{6979A1B4-A447-4D82-8B00-D52FE9CB3760}">
      <dgm:prSet phldrT="[Text]"/>
      <dgm:spPr/>
      <dgm:t>
        <a:bodyPr/>
        <a:lstStyle/>
        <a:p>
          <a:r>
            <a:rPr lang="en-US" dirty="0"/>
            <a:t>Local Adoption of the Housing Element</a:t>
          </a:r>
        </a:p>
      </dgm:t>
    </dgm:pt>
    <dgm:pt modelId="{A4F73BAF-FD1B-4553-BEE8-FA3D41F446C0}" type="parTrans" cxnId="{C12428C6-5441-4103-9DCB-C3B724D2C917}">
      <dgm:prSet/>
      <dgm:spPr/>
      <dgm:t>
        <a:bodyPr/>
        <a:lstStyle/>
        <a:p>
          <a:endParaRPr lang="en-US"/>
        </a:p>
      </dgm:t>
    </dgm:pt>
    <dgm:pt modelId="{6BF6693C-B15D-4828-B2B7-9C17A2215CBA}" type="sibTrans" cxnId="{C12428C6-5441-4103-9DCB-C3B724D2C917}">
      <dgm:prSet/>
      <dgm:spPr/>
      <dgm:t>
        <a:bodyPr/>
        <a:lstStyle/>
        <a:p>
          <a:endParaRPr lang="en-US"/>
        </a:p>
      </dgm:t>
    </dgm:pt>
    <dgm:pt modelId="{E70D0734-F4A2-4D2B-AF35-70633BC7CADC}" type="pres">
      <dgm:prSet presAssocID="{BADDF642-A45E-49B9-AA80-258613BF49D8}" presName="CompostProcess" presStyleCnt="0">
        <dgm:presLayoutVars>
          <dgm:dir/>
          <dgm:resizeHandles val="exact"/>
        </dgm:presLayoutVars>
      </dgm:prSet>
      <dgm:spPr/>
    </dgm:pt>
    <dgm:pt modelId="{01C35972-5F2E-45C7-BF83-7EA3045B2306}" type="pres">
      <dgm:prSet presAssocID="{BADDF642-A45E-49B9-AA80-258613BF49D8}" presName="arrow" presStyleLbl="bgShp" presStyleIdx="0" presStyleCnt="1"/>
      <dgm:spPr/>
    </dgm:pt>
    <dgm:pt modelId="{2F670BC6-9EBD-4CCF-A2FC-DE93A164D572}" type="pres">
      <dgm:prSet presAssocID="{BADDF642-A45E-49B9-AA80-258613BF49D8}" presName="linearProcess" presStyleCnt="0"/>
      <dgm:spPr/>
    </dgm:pt>
    <dgm:pt modelId="{ADE99BCE-552A-4059-B39F-FB4710BDB31C}" type="pres">
      <dgm:prSet presAssocID="{114B4CA0-5568-44EA-BDC5-E8CE5992C16E}" presName="textNode" presStyleLbl="node1" presStyleIdx="0" presStyleCnt="6">
        <dgm:presLayoutVars>
          <dgm:bulletEnabled val="1"/>
        </dgm:presLayoutVars>
      </dgm:prSet>
      <dgm:spPr/>
    </dgm:pt>
    <dgm:pt modelId="{E73FEBDE-41A1-4595-A700-008FBD3E111F}" type="pres">
      <dgm:prSet presAssocID="{2BFB417D-7E71-4D80-A83F-BCA83E77054F}" presName="sibTrans" presStyleCnt="0"/>
      <dgm:spPr/>
    </dgm:pt>
    <dgm:pt modelId="{C24A1035-414E-4850-834E-D43DE9CF5472}" type="pres">
      <dgm:prSet presAssocID="{4BCAB679-1EE4-4459-9537-1616CC6CAEE9}" presName="textNode" presStyleLbl="node1" presStyleIdx="1" presStyleCnt="6">
        <dgm:presLayoutVars>
          <dgm:bulletEnabled val="1"/>
        </dgm:presLayoutVars>
      </dgm:prSet>
      <dgm:spPr/>
    </dgm:pt>
    <dgm:pt modelId="{1AB7D4AB-EAC5-4040-A0D5-2D3C19D84402}" type="pres">
      <dgm:prSet presAssocID="{DD2815C2-D8B2-45D7-8823-4C0EEE3FB794}" presName="sibTrans" presStyleCnt="0"/>
      <dgm:spPr/>
    </dgm:pt>
    <dgm:pt modelId="{C5C69A09-7337-45BE-9DE9-9B035455BBA2}" type="pres">
      <dgm:prSet presAssocID="{10F3ABF5-4793-4E5C-AE6D-657B89271607}" presName="textNode" presStyleLbl="node1" presStyleIdx="2" presStyleCnt="6">
        <dgm:presLayoutVars>
          <dgm:bulletEnabled val="1"/>
        </dgm:presLayoutVars>
      </dgm:prSet>
      <dgm:spPr/>
    </dgm:pt>
    <dgm:pt modelId="{CBAB18F9-595B-4390-A50F-B84DA29E00F5}" type="pres">
      <dgm:prSet presAssocID="{4BE54747-C252-4527-AC07-47E62CD4F925}" presName="sibTrans" presStyleCnt="0"/>
      <dgm:spPr/>
    </dgm:pt>
    <dgm:pt modelId="{B063269E-DEBD-4B4E-A90B-B318F64740B5}" type="pres">
      <dgm:prSet presAssocID="{5544B8DF-14A4-4E5A-98D8-BA5AEEB25A29}" presName="textNode" presStyleLbl="node1" presStyleIdx="3" presStyleCnt="6">
        <dgm:presLayoutVars>
          <dgm:bulletEnabled val="1"/>
        </dgm:presLayoutVars>
      </dgm:prSet>
      <dgm:spPr/>
    </dgm:pt>
    <dgm:pt modelId="{FB272FA2-CC7B-4587-8CDE-448AF644B717}" type="pres">
      <dgm:prSet presAssocID="{154DBFBB-C43B-4833-BD3B-C8E221F33908}" presName="sibTrans" presStyleCnt="0"/>
      <dgm:spPr/>
    </dgm:pt>
    <dgm:pt modelId="{B5CD1243-AB11-4BDE-A7A1-526F15169564}" type="pres">
      <dgm:prSet presAssocID="{B7BFAB43-F2CB-48DF-BF8B-163BBF2EA662}" presName="textNode" presStyleLbl="node1" presStyleIdx="4" presStyleCnt="6">
        <dgm:presLayoutVars>
          <dgm:bulletEnabled val="1"/>
        </dgm:presLayoutVars>
      </dgm:prSet>
      <dgm:spPr/>
    </dgm:pt>
    <dgm:pt modelId="{FC2C1573-CE5C-41A3-BC5F-65FC872DB960}" type="pres">
      <dgm:prSet presAssocID="{7F7AD82F-7B13-4D77-894A-E827ECAB7D53}" presName="sibTrans" presStyleCnt="0"/>
      <dgm:spPr/>
    </dgm:pt>
    <dgm:pt modelId="{42EECD4F-D32A-45C3-8138-739C8DC8DAAB}" type="pres">
      <dgm:prSet presAssocID="{6979A1B4-A447-4D82-8B00-D52FE9CB376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61E70930-6344-4518-B186-CE2060D313E6}" type="presOf" srcId="{10F3ABF5-4793-4E5C-AE6D-657B89271607}" destId="{C5C69A09-7337-45BE-9DE9-9B035455BBA2}" srcOrd="0" destOrd="0" presId="urn:microsoft.com/office/officeart/2005/8/layout/hProcess9"/>
    <dgm:cxn modelId="{7F96313A-458E-4523-84AC-AADC5BC58B3C}" srcId="{BADDF642-A45E-49B9-AA80-258613BF49D8}" destId="{114B4CA0-5568-44EA-BDC5-E8CE5992C16E}" srcOrd="0" destOrd="0" parTransId="{F6ED8CD9-D90C-4FD6-8A42-876910E38DB7}" sibTransId="{2BFB417D-7E71-4D80-A83F-BCA83E77054F}"/>
    <dgm:cxn modelId="{E8329441-F86C-4B9A-B5E5-75496CDBB16F}" srcId="{BADDF642-A45E-49B9-AA80-258613BF49D8}" destId="{4BCAB679-1EE4-4459-9537-1616CC6CAEE9}" srcOrd="1" destOrd="0" parTransId="{5FF58349-061D-4E8A-B959-85A1992FA226}" sibTransId="{DD2815C2-D8B2-45D7-8823-4C0EEE3FB794}"/>
    <dgm:cxn modelId="{23592166-0E97-4A52-8FC2-D9183CC263C7}" srcId="{BADDF642-A45E-49B9-AA80-258613BF49D8}" destId="{10F3ABF5-4793-4E5C-AE6D-657B89271607}" srcOrd="2" destOrd="0" parTransId="{EC1DFE3D-87C5-4058-A851-30B4D32B3CA2}" sibTransId="{4BE54747-C252-4527-AC07-47E62CD4F925}"/>
    <dgm:cxn modelId="{AAB97866-A167-48C6-840D-EA2796286DFF}" srcId="{BADDF642-A45E-49B9-AA80-258613BF49D8}" destId="{B7BFAB43-F2CB-48DF-BF8B-163BBF2EA662}" srcOrd="4" destOrd="0" parTransId="{0723CB53-E2C8-45D5-9224-E2900E30A622}" sibTransId="{7F7AD82F-7B13-4D77-894A-E827ECAB7D53}"/>
    <dgm:cxn modelId="{0E191F6C-FFD8-4CF0-90B1-A43A46D65CFC}" type="presOf" srcId="{114B4CA0-5568-44EA-BDC5-E8CE5992C16E}" destId="{ADE99BCE-552A-4059-B39F-FB4710BDB31C}" srcOrd="0" destOrd="0" presId="urn:microsoft.com/office/officeart/2005/8/layout/hProcess9"/>
    <dgm:cxn modelId="{4B4A4B75-0E04-4EF8-832B-FB9702B7F7A8}" type="presOf" srcId="{6979A1B4-A447-4D82-8B00-D52FE9CB3760}" destId="{42EECD4F-D32A-45C3-8138-739C8DC8DAAB}" srcOrd="0" destOrd="0" presId="urn:microsoft.com/office/officeart/2005/8/layout/hProcess9"/>
    <dgm:cxn modelId="{83CCC075-3822-4912-B8B8-305C631EF840}" srcId="{BADDF642-A45E-49B9-AA80-258613BF49D8}" destId="{5544B8DF-14A4-4E5A-98D8-BA5AEEB25A29}" srcOrd="3" destOrd="0" parTransId="{ED7BEFA7-8635-4E4A-B950-5BA27FAD3528}" sibTransId="{154DBFBB-C43B-4833-BD3B-C8E221F33908}"/>
    <dgm:cxn modelId="{E0445493-9719-47EF-B777-E477A9826060}" type="presOf" srcId="{B7BFAB43-F2CB-48DF-BF8B-163BBF2EA662}" destId="{B5CD1243-AB11-4BDE-A7A1-526F15169564}" srcOrd="0" destOrd="0" presId="urn:microsoft.com/office/officeart/2005/8/layout/hProcess9"/>
    <dgm:cxn modelId="{2ED8FCB3-1C96-4281-812D-9235E6A58740}" type="presOf" srcId="{4BCAB679-1EE4-4459-9537-1616CC6CAEE9}" destId="{C24A1035-414E-4850-834E-D43DE9CF5472}" srcOrd="0" destOrd="0" presId="urn:microsoft.com/office/officeart/2005/8/layout/hProcess9"/>
    <dgm:cxn modelId="{C12428C6-5441-4103-9DCB-C3B724D2C917}" srcId="{BADDF642-A45E-49B9-AA80-258613BF49D8}" destId="{6979A1B4-A447-4D82-8B00-D52FE9CB3760}" srcOrd="5" destOrd="0" parTransId="{A4F73BAF-FD1B-4553-BEE8-FA3D41F446C0}" sibTransId="{6BF6693C-B15D-4828-B2B7-9C17A2215CBA}"/>
    <dgm:cxn modelId="{59FF9DDA-BA65-40EE-9D8A-9F1146E236DF}" type="presOf" srcId="{5544B8DF-14A4-4E5A-98D8-BA5AEEB25A29}" destId="{B063269E-DEBD-4B4E-A90B-B318F64740B5}" srcOrd="0" destOrd="0" presId="urn:microsoft.com/office/officeart/2005/8/layout/hProcess9"/>
    <dgm:cxn modelId="{3112F4F2-5053-42B9-93CD-6CB8D4992AE6}" type="presOf" srcId="{BADDF642-A45E-49B9-AA80-258613BF49D8}" destId="{E70D0734-F4A2-4D2B-AF35-70633BC7CADC}" srcOrd="0" destOrd="0" presId="urn:microsoft.com/office/officeart/2005/8/layout/hProcess9"/>
    <dgm:cxn modelId="{F8912563-4E1B-433C-B497-9FD71C3C7C4C}" type="presParOf" srcId="{E70D0734-F4A2-4D2B-AF35-70633BC7CADC}" destId="{01C35972-5F2E-45C7-BF83-7EA3045B2306}" srcOrd="0" destOrd="0" presId="urn:microsoft.com/office/officeart/2005/8/layout/hProcess9"/>
    <dgm:cxn modelId="{715D77C6-BA38-49B9-815C-247BC2EF202A}" type="presParOf" srcId="{E70D0734-F4A2-4D2B-AF35-70633BC7CADC}" destId="{2F670BC6-9EBD-4CCF-A2FC-DE93A164D572}" srcOrd="1" destOrd="0" presId="urn:microsoft.com/office/officeart/2005/8/layout/hProcess9"/>
    <dgm:cxn modelId="{82236BAA-8BFF-4303-A29B-F0B454F44ACC}" type="presParOf" srcId="{2F670BC6-9EBD-4CCF-A2FC-DE93A164D572}" destId="{ADE99BCE-552A-4059-B39F-FB4710BDB31C}" srcOrd="0" destOrd="0" presId="urn:microsoft.com/office/officeart/2005/8/layout/hProcess9"/>
    <dgm:cxn modelId="{3D528EC4-EF06-472F-B5CA-986344606DA2}" type="presParOf" srcId="{2F670BC6-9EBD-4CCF-A2FC-DE93A164D572}" destId="{E73FEBDE-41A1-4595-A700-008FBD3E111F}" srcOrd="1" destOrd="0" presId="urn:microsoft.com/office/officeart/2005/8/layout/hProcess9"/>
    <dgm:cxn modelId="{1C967F44-589D-4E14-B78D-BA960A10CEED}" type="presParOf" srcId="{2F670BC6-9EBD-4CCF-A2FC-DE93A164D572}" destId="{C24A1035-414E-4850-834E-D43DE9CF5472}" srcOrd="2" destOrd="0" presId="urn:microsoft.com/office/officeart/2005/8/layout/hProcess9"/>
    <dgm:cxn modelId="{40A6FA9B-677F-4D67-B4F1-A68D2F24F2CE}" type="presParOf" srcId="{2F670BC6-9EBD-4CCF-A2FC-DE93A164D572}" destId="{1AB7D4AB-EAC5-4040-A0D5-2D3C19D84402}" srcOrd="3" destOrd="0" presId="urn:microsoft.com/office/officeart/2005/8/layout/hProcess9"/>
    <dgm:cxn modelId="{F94E0EA2-6FFB-4997-A2D3-CDCDA7F37726}" type="presParOf" srcId="{2F670BC6-9EBD-4CCF-A2FC-DE93A164D572}" destId="{C5C69A09-7337-45BE-9DE9-9B035455BBA2}" srcOrd="4" destOrd="0" presId="urn:microsoft.com/office/officeart/2005/8/layout/hProcess9"/>
    <dgm:cxn modelId="{FF15D25A-783F-463D-8B96-36F49C7FA41D}" type="presParOf" srcId="{2F670BC6-9EBD-4CCF-A2FC-DE93A164D572}" destId="{CBAB18F9-595B-4390-A50F-B84DA29E00F5}" srcOrd="5" destOrd="0" presId="urn:microsoft.com/office/officeart/2005/8/layout/hProcess9"/>
    <dgm:cxn modelId="{539CEFE3-7884-4698-A84C-4D018344BA19}" type="presParOf" srcId="{2F670BC6-9EBD-4CCF-A2FC-DE93A164D572}" destId="{B063269E-DEBD-4B4E-A90B-B318F64740B5}" srcOrd="6" destOrd="0" presId="urn:microsoft.com/office/officeart/2005/8/layout/hProcess9"/>
    <dgm:cxn modelId="{5F53994B-2F85-4230-845A-E90E5A75232C}" type="presParOf" srcId="{2F670BC6-9EBD-4CCF-A2FC-DE93A164D572}" destId="{FB272FA2-CC7B-4587-8CDE-448AF644B717}" srcOrd="7" destOrd="0" presId="urn:microsoft.com/office/officeart/2005/8/layout/hProcess9"/>
    <dgm:cxn modelId="{D30CADDA-7511-4FEC-BD21-BB8A0FB59C7B}" type="presParOf" srcId="{2F670BC6-9EBD-4CCF-A2FC-DE93A164D572}" destId="{B5CD1243-AB11-4BDE-A7A1-526F15169564}" srcOrd="8" destOrd="0" presId="urn:microsoft.com/office/officeart/2005/8/layout/hProcess9"/>
    <dgm:cxn modelId="{371D435D-48AA-4C47-8418-24DA339FDB14}" type="presParOf" srcId="{2F670BC6-9EBD-4CCF-A2FC-DE93A164D572}" destId="{FC2C1573-CE5C-41A3-BC5F-65FC872DB960}" srcOrd="9" destOrd="0" presId="urn:microsoft.com/office/officeart/2005/8/layout/hProcess9"/>
    <dgm:cxn modelId="{70CCB875-CA25-4361-9EBB-E3938AEA1FFB}" type="presParOf" srcId="{2F670BC6-9EBD-4CCF-A2FC-DE93A164D572}" destId="{42EECD4F-D32A-45C3-8138-739C8DC8DAA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3C445-5C12-4E66-8103-FBC52980EAF2}">
      <dsp:nvSpPr>
        <dsp:cNvPr id="0" name=""/>
        <dsp:cNvSpPr/>
      </dsp:nvSpPr>
      <dsp:spPr>
        <a:xfrm>
          <a:off x="0" y="454209"/>
          <a:ext cx="10515600" cy="7400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What Does it Mean to Have a “Certified” Housing Element?</a:t>
          </a:r>
          <a:endParaRPr lang="en-US" sz="2400" kern="1200" dirty="0"/>
        </a:p>
      </dsp:txBody>
      <dsp:txXfrm>
        <a:off x="36124" y="490333"/>
        <a:ext cx="10443352" cy="667761"/>
      </dsp:txXfrm>
    </dsp:sp>
    <dsp:sp modelId="{3D85D3AB-6BFF-44F0-AB68-E9E22806E83D}">
      <dsp:nvSpPr>
        <dsp:cNvPr id="0" name=""/>
        <dsp:cNvSpPr/>
      </dsp:nvSpPr>
      <dsp:spPr>
        <a:xfrm>
          <a:off x="0" y="1194218"/>
          <a:ext cx="10515600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latin typeface="Calibri" panose="020F0502020204030204"/>
              <a:ea typeface="+mn-ea"/>
              <a:cs typeface="+mn-cs"/>
            </a:rPr>
            <a:t>Reviewed for compliance with state law by the Department of Housing and Community Development (HCD)</a:t>
          </a:r>
          <a:endParaRPr lang="en-US" sz="2400" kern="1200" dirty="0"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latin typeface="Calibri" panose="020F0502020204030204"/>
              <a:ea typeface="+mn-ea"/>
              <a:cs typeface="+mn-cs"/>
            </a:rPr>
            <a:t>“Certification” demonstrates substantial </a:t>
          </a:r>
          <a:r>
            <a:rPr lang="en-US" sz="2400" kern="1200"/>
            <a:t>compliance with state law</a:t>
          </a:r>
          <a:endParaRPr lang="en-US" sz="2400" kern="1200" dirty="0"/>
        </a:p>
      </dsp:txBody>
      <dsp:txXfrm>
        <a:off x="0" y="1194218"/>
        <a:ext cx="10515600" cy="1143675"/>
      </dsp:txXfrm>
    </dsp:sp>
    <dsp:sp modelId="{DD919813-F770-451B-A14F-D909F0F208F4}">
      <dsp:nvSpPr>
        <dsp:cNvPr id="0" name=""/>
        <dsp:cNvSpPr/>
      </dsp:nvSpPr>
      <dsp:spPr>
        <a:xfrm>
          <a:off x="0" y="2505048"/>
          <a:ext cx="10515600" cy="7400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Benefits of Certification</a:t>
          </a:r>
          <a:endParaRPr lang="en-US" sz="2400" b="1" kern="1200" dirty="0"/>
        </a:p>
      </dsp:txBody>
      <dsp:txXfrm>
        <a:off x="36124" y="2541172"/>
        <a:ext cx="10443352" cy="667761"/>
      </dsp:txXfrm>
    </dsp:sp>
    <dsp:sp modelId="{3716B0CB-C691-44DD-8EC8-449189D2D066}">
      <dsp:nvSpPr>
        <dsp:cNvPr id="0" name=""/>
        <dsp:cNvSpPr/>
      </dsp:nvSpPr>
      <dsp:spPr>
        <a:xfrm>
          <a:off x="0" y="3245054"/>
          <a:ext cx="105156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Access to </a:t>
          </a:r>
          <a:r>
            <a:rPr lang="en-US" sz="2400" kern="1200">
              <a:latin typeface="Calibri" panose="020F0502020204030204"/>
              <a:ea typeface="+mn-ea"/>
              <a:cs typeface="+mn-cs"/>
            </a:rPr>
            <a:t>state-sponsored grants and alternative funding sources</a:t>
          </a:r>
          <a:endParaRPr lang="en-US" sz="2400" kern="1200" dirty="0">
            <a:latin typeface="Calibri" panose="020F0502020204030204"/>
            <a:ea typeface="+mn-ea"/>
            <a:cs typeface="+mn-cs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>
              <a:latin typeface="Calibri" panose="020F0502020204030204"/>
              <a:ea typeface="+mn-ea"/>
              <a:cs typeface="+mn-cs"/>
            </a:rPr>
            <a:t>Protects the City from state penalties and fines due to non-compliance</a:t>
          </a:r>
          <a:endParaRPr lang="en-US" sz="2400" kern="1200" dirty="0">
            <a:latin typeface="Calibri" panose="020F0502020204030204"/>
            <a:ea typeface="+mn-ea"/>
            <a:cs typeface="+mn-cs"/>
          </a:endParaRPr>
        </a:p>
      </dsp:txBody>
      <dsp:txXfrm>
        <a:off x="0" y="3245054"/>
        <a:ext cx="10515600" cy="10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B30E-3268-47D5-A886-3F9D9C66855C}">
      <dsp:nvSpPr>
        <dsp:cNvPr id="0" name=""/>
        <dsp:cNvSpPr/>
      </dsp:nvSpPr>
      <dsp:spPr>
        <a:xfrm>
          <a:off x="864956" y="0"/>
          <a:ext cx="9802840" cy="4627962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DF58C-D318-405F-8762-AD71F86BEB79}">
      <dsp:nvSpPr>
        <dsp:cNvPr id="0" name=""/>
        <dsp:cNvSpPr/>
      </dsp:nvSpPr>
      <dsp:spPr>
        <a:xfrm>
          <a:off x="356" y="1388388"/>
          <a:ext cx="2212254" cy="18511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Workshop #1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(April 29, 2021) </a:t>
          </a:r>
        </a:p>
      </dsp:txBody>
      <dsp:txXfrm>
        <a:off x="90723" y="1478755"/>
        <a:ext cx="2031520" cy="1670451"/>
      </dsp:txXfrm>
    </dsp:sp>
    <dsp:sp modelId="{2445651B-9F9C-4634-8EF5-40385C1575DF}">
      <dsp:nvSpPr>
        <dsp:cNvPr id="0" name=""/>
        <dsp:cNvSpPr/>
      </dsp:nvSpPr>
      <dsp:spPr>
        <a:xfrm>
          <a:off x="2330303" y="1388388"/>
          <a:ext cx="2212254" cy="18511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Planning Commission &amp; City Council Study Session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(July 2021)</a:t>
          </a:r>
        </a:p>
      </dsp:txBody>
      <dsp:txXfrm>
        <a:off x="2420670" y="1478755"/>
        <a:ext cx="2031520" cy="1670451"/>
      </dsp:txXfrm>
    </dsp:sp>
    <dsp:sp modelId="{353EEBE2-D87E-4EA3-8015-19D1558A15F4}">
      <dsp:nvSpPr>
        <dsp:cNvPr id="0" name=""/>
        <dsp:cNvSpPr/>
      </dsp:nvSpPr>
      <dsp:spPr>
        <a:xfrm>
          <a:off x="4660249" y="1388388"/>
          <a:ext cx="2212254" cy="18511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Workshop #2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(August 2021)</a:t>
          </a:r>
        </a:p>
      </dsp:txBody>
      <dsp:txXfrm>
        <a:off x="4750616" y="1478755"/>
        <a:ext cx="2031520" cy="1670451"/>
      </dsp:txXfrm>
    </dsp:sp>
    <dsp:sp modelId="{AFA1E1B7-D225-4DB4-A013-2F9AE27B4C3F}">
      <dsp:nvSpPr>
        <dsp:cNvPr id="0" name=""/>
        <dsp:cNvSpPr/>
      </dsp:nvSpPr>
      <dsp:spPr>
        <a:xfrm>
          <a:off x="6990196" y="1388388"/>
          <a:ext cx="2212254" cy="18511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Public Review Draft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(August 2021)</a:t>
          </a:r>
        </a:p>
      </dsp:txBody>
      <dsp:txXfrm>
        <a:off x="7080563" y="1478755"/>
        <a:ext cx="2031520" cy="1670451"/>
      </dsp:txXfrm>
    </dsp:sp>
    <dsp:sp modelId="{19C1514E-F446-4D23-9919-B5E1B66DD700}">
      <dsp:nvSpPr>
        <dsp:cNvPr id="0" name=""/>
        <dsp:cNvSpPr/>
      </dsp:nvSpPr>
      <dsp:spPr>
        <a:xfrm>
          <a:off x="9320143" y="1388388"/>
          <a:ext cx="2212254" cy="185118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Public Hearings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(October 2021)</a:t>
          </a:r>
        </a:p>
      </dsp:txBody>
      <dsp:txXfrm>
        <a:off x="9410510" y="1478755"/>
        <a:ext cx="2031520" cy="1670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35972-5F2E-45C7-BF83-7EA3045B2306}">
      <dsp:nvSpPr>
        <dsp:cNvPr id="0" name=""/>
        <dsp:cNvSpPr/>
      </dsp:nvSpPr>
      <dsp:spPr>
        <a:xfrm>
          <a:off x="814604" y="0"/>
          <a:ext cx="9232178" cy="4547593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99BCE-552A-4059-B39F-FB4710BDB31C}">
      <dsp:nvSpPr>
        <dsp:cNvPr id="0" name=""/>
        <dsp:cNvSpPr/>
      </dsp:nvSpPr>
      <dsp:spPr>
        <a:xfrm>
          <a:off x="2983" y="1364277"/>
          <a:ext cx="1736867" cy="18190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Finalize Housing Constraints, Resources, Sites Analysis, and Housing Plan </a:t>
          </a:r>
        </a:p>
      </dsp:txBody>
      <dsp:txXfrm>
        <a:off x="87770" y="1449064"/>
        <a:ext cx="1567293" cy="1649463"/>
      </dsp:txXfrm>
    </dsp:sp>
    <dsp:sp modelId="{C24A1035-414E-4850-834E-D43DE9CF5472}">
      <dsp:nvSpPr>
        <dsp:cNvPr id="0" name=""/>
        <dsp:cNvSpPr/>
      </dsp:nvSpPr>
      <dsp:spPr>
        <a:xfrm>
          <a:off x="1826693" y="1364277"/>
          <a:ext cx="1736867" cy="18190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Workshop #2</a:t>
          </a:r>
        </a:p>
      </dsp:txBody>
      <dsp:txXfrm>
        <a:off x="1911480" y="1449064"/>
        <a:ext cx="1567293" cy="1649463"/>
      </dsp:txXfrm>
    </dsp:sp>
    <dsp:sp modelId="{C5C69A09-7337-45BE-9DE9-9B035455BBA2}">
      <dsp:nvSpPr>
        <dsp:cNvPr id="0" name=""/>
        <dsp:cNvSpPr/>
      </dsp:nvSpPr>
      <dsp:spPr>
        <a:xfrm>
          <a:off x="3650404" y="1364277"/>
          <a:ext cx="1736867" cy="18190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Release Public Review Draft Housing Element</a:t>
          </a:r>
        </a:p>
      </dsp:txBody>
      <dsp:txXfrm>
        <a:off x="3735191" y="1449064"/>
        <a:ext cx="1567293" cy="1649463"/>
      </dsp:txXfrm>
    </dsp:sp>
    <dsp:sp modelId="{B063269E-DEBD-4B4E-A90B-B318F64740B5}">
      <dsp:nvSpPr>
        <dsp:cNvPr id="0" name=""/>
        <dsp:cNvSpPr/>
      </dsp:nvSpPr>
      <dsp:spPr>
        <a:xfrm>
          <a:off x="5474115" y="1364277"/>
          <a:ext cx="1736867" cy="18190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Review Public Feedback </a:t>
          </a:r>
        </a:p>
      </dsp:txBody>
      <dsp:txXfrm>
        <a:off x="5558902" y="1449064"/>
        <a:ext cx="1567293" cy="1649463"/>
      </dsp:txXfrm>
    </dsp:sp>
    <dsp:sp modelId="{B5CD1243-AB11-4BDE-A7A1-526F15169564}">
      <dsp:nvSpPr>
        <dsp:cNvPr id="0" name=""/>
        <dsp:cNvSpPr/>
      </dsp:nvSpPr>
      <dsp:spPr>
        <a:xfrm>
          <a:off x="7297825" y="1364277"/>
          <a:ext cx="1736867" cy="18190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HCD Review Draft Housing Element</a:t>
          </a:r>
        </a:p>
      </dsp:txBody>
      <dsp:txXfrm>
        <a:off x="7382612" y="1449064"/>
        <a:ext cx="1567293" cy="1649463"/>
      </dsp:txXfrm>
    </dsp:sp>
    <dsp:sp modelId="{42EECD4F-D32A-45C3-8138-739C8DC8DAAB}">
      <dsp:nvSpPr>
        <dsp:cNvPr id="0" name=""/>
        <dsp:cNvSpPr/>
      </dsp:nvSpPr>
      <dsp:spPr>
        <a:xfrm>
          <a:off x="9121536" y="1364277"/>
          <a:ext cx="1736867" cy="18190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Local Adoption of the Housing Element</a:t>
          </a:r>
        </a:p>
      </dsp:txBody>
      <dsp:txXfrm>
        <a:off x="9206323" y="1449064"/>
        <a:ext cx="1567293" cy="1649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1C18E95-3C59-4E5D-AA52-EA6478480A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28AFB0-037F-4EC9-B93B-9855567E6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5846" y="1702348"/>
            <a:ext cx="8858655" cy="145881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3C0BDF-DE83-4B36-90EA-E4B4A24DF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5846" y="3171223"/>
            <a:ext cx="8858655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6BFF1-4B5C-4D22-9ED9-649DC5AC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6F856-2E7B-4BF6-9E79-DE8D46B7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92431-2420-486E-964D-265A83755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3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6FCB9-8137-4851-AA79-9280D5A00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E03AD-CCDD-4F14-9F97-6EF468A24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0A1CC-A992-4EB9-8D07-F50C46EE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F4590-FC39-4E95-B433-6ABACDA91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0315B-7416-40A5-8EBB-E001131E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2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8044D6-BF29-45DE-86D9-1944BC2AD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898705-9355-498A-91F9-336F30C19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349385" y="316485"/>
            <a:ext cx="164478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C2D8B-B236-482F-9962-E60CE00B7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186170" y="-1528122"/>
            <a:ext cx="5811837" cy="950105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B01DC-D3A4-4466-A2CE-B97C52A1A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73E7F-7D80-4E06-A92B-782107191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5CC48-232C-487E-82B3-06922B6D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4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25C19-7214-4D7E-87EF-AE55D7FB7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47E43-6488-4F5F-8717-EFBBCB096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4D82F-24F6-4731-9A76-3AC838C4A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0606B-7E84-4708-95D0-19B770CC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031C6-EC19-4470-AB38-69E870E9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78192-AAE3-4F70-A867-7B1AB5AA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/>
          <a:stretch/>
        </p:blipFill>
        <p:spPr>
          <a:xfrm>
            <a:off x="1524" y="1320800"/>
            <a:ext cx="12188952" cy="553720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94D2D50-CCB1-44D7-B6E2-A71AC645363B}"/>
              </a:ext>
            </a:extLst>
          </p:cNvPr>
          <p:cNvSpPr txBox="1">
            <a:spLocks/>
          </p:cNvSpPr>
          <p:nvPr userDrawn="1"/>
        </p:nvSpPr>
        <p:spPr>
          <a:xfrm>
            <a:off x="2247900" y="6356350"/>
            <a:ext cx="590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b="0" i="1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2021-2029 Housing Element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3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8B082ACD-F944-4EAF-81E3-0D128AA8E9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136526"/>
            <a:ext cx="12188952" cy="6994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9C6869-0E7F-41C8-BEF0-51E1ABD5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755FA-88B7-47FE-85D3-FF1A3F5B3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0C242-7274-43C9-A507-C27F73643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234EA-969D-4D5F-A3AC-7C6D0B868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2C57-864A-4318-BB64-9F009BC0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FE67-65CB-48AA-BEEC-7456DD28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2F1F2-E0B6-47F3-8368-003F4ADBF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F0B20-F743-4636-B828-320AA292F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ABAA0-6CD7-4001-8FB2-A877033B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9AECB-27AA-4A02-BC2D-378FBCF1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9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399A-513E-40BC-8613-1052A91E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1D499-DC52-45C8-B2DC-B7F7450C4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3D232-88E7-420F-AC91-5CD384E8C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3B713-FE83-472B-ACF1-0344690FF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8932D6-28BC-49A8-BB15-D74BB52B2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882880-7F21-4A0C-85D2-25CF516CB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AAE2E-3D88-4840-AD27-BC893AC4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B0B74E-4471-422D-B8E3-07C5E973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0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FC85A-5F1C-4773-98AE-F3D66EEC5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45723-21DE-4173-A5CA-FAC9FA1F7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A3D4E-5DDB-4FBC-9981-F6DF345B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A94A7-A900-4FE7-A24F-081AD4A3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403ACC-8033-40EE-88DC-936425A796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0"/>
          <a:stretch/>
        </p:blipFill>
        <p:spPr>
          <a:xfrm>
            <a:off x="1524" y="1320800"/>
            <a:ext cx="12188952" cy="55372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E4BE8F-A9A6-494A-BE5C-12FE9138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7900" y="6356350"/>
            <a:ext cx="5905500" cy="365125"/>
          </a:xfrm>
        </p:spPr>
        <p:txBody>
          <a:bodyPr/>
          <a:lstStyle>
            <a:lvl1pPr>
              <a:defRPr sz="1600" b="0" i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algn="l"/>
            <a:r>
              <a:rPr lang="en-US" dirty="0"/>
              <a:t>2021-2029 Housing Element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7CDAA-302D-45C9-8712-A5E66D69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003AB-0DF6-40BE-8564-A398AF994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6962C-9BD0-4A33-838A-5DA18E4C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51A8C-5A62-4696-A1B6-5C6575A00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F4358-D97D-4911-8384-481DCCD87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0BABC-43F9-43A0-BB96-1D754A6E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979D0-EDE8-49EE-91F3-BE2B6476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7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2ACC-4BB9-46B5-A29E-25817965A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8833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28625E-9BBD-47A5-B46F-86A695C88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429D3-9A38-409F-97CA-5F9E45D03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18E79-637E-4F9F-A10B-3BCBE885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425-4306-4BCB-BA98-3BC5AF41E23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A347-ECD7-463A-A4A9-3A205B66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8C7E1-CD1E-47B5-BC7B-DE9BF524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EA334-CA49-4B19-AFBD-B7BC220E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2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AB20283E-2812-4B76-A25F-572F8B8190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2FE68F-446D-4DAA-A99C-AF85AB50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309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943B8-8051-42BB-A552-B678470CA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8081"/>
            <a:ext cx="10515600" cy="460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5CC92-D602-4469-B746-F4B5A9D61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AC425-4306-4BCB-BA98-3BC5AF41E232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2E7F4-CF09-4301-BC57-44E561FF7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321FF-04AF-4308-A0F0-53BE2D3A4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EA334-CA49-4B19-AFBD-B7BC220EC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1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metca.gov/1029/Housing-Element-Update" TargetMode="External"/><Relationship Id="rId2" Type="http://schemas.openxmlformats.org/officeDocument/2006/relationships/hyperlink" Target="mailto:mflejter@hemetca.gov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CA32-06D3-42D8-A4D6-275005219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9914" y="1880192"/>
            <a:ext cx="8598212" cy="9838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Element Update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0A2BE-040D-40A2-9CB5-728AE68E3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9914" y="2967797"/>
            <a:ext cx="8598212" cy="4170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City Council/Planning Commission Study Session – June 29, 2021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4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E5BF-3E84-4967-9861-54DA2BC6E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Non-Compliance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923D0-2B88-436B-A42D-56ED7C719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Non-compliance risks:</a:t>
            </a:r>
          </a:p>
          <a:p>
            <a:pPr lvl="1"/>
            <a:r>
              <a:rPr lang="en-US" dirty="0"/>
              <a:t>Potential loss of eligibility for certain future State grant funds</a:t>
            </a:r>
          </a:p>
          <a:p>
            <a:pPr lvl="1"/>
            <a:r>
              <a:rPr lang="en-US" dirty="0"/>
              <a:t>Potential loss of some level of local control over development</a:t>
            </a:r>
          </a:p>
          <a:p>
            <a:pPr lvl="1"/>
            <a:r>
              <a:rPr lang="en-US" dirty="0"/>
              <a:t>A court may suspend the City’s authority to issue building permits or other approvals</a:t>
            </a:r>
          </a:p>
          <a:p>
            <a:pPr lvl="1"/>
            <a:r>
              <a:rPr lang="en-US" dirty="0"/>
              <a:t>HCD may forward a noncompliance case to the California Office of the Attorney General</a:t>
            </a:r>
          </a:p>
          <a:p>
            <a:pPr lvl="1"/>
            <a:r>
              <a:rPr lang="en-US" dirty="0"/>
              <a:t>Outside groups may sue the City for a non-compliant Housing Element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4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30301-7D8A-4662-B896-04F075F50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Legislation for Housing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D5F4E-97C5-4BF8-8936-124E29797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81"/>
            <a:ext cx="10753436" cy="4608882"/>
          </a:xfrm>
        </p:spPr>
        <p:txBody>
          <a:bodyPr numCol="3">
            <a:normAutofit fontScale="92500" lnSpcReduction="10000"/>
          </a:bodyPr>
          <a:lstStyle/>
          <a:p>
            <a:r>
              <a:rPr lang="en-US" b="1" u="sng" dirty="0"/>
              <a:t>Funding Measures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SB 2</a:t>
            </a:r>
          </a:p>
          <a:p>
            <a:pPr lvl="1"/>
            <a:r>
              <a:rPr lang="en-US" dirty="0"/>
              <a:t>SB 3</a:t>
            </a:r>
          </a:p>
          <a:p>
            <a:r>
              <a:rPr lang="en-US" b="1" u="sng" dirty="0"/>
              <a:t>Streamlining Measures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SB 35</a:t>
            </a:r>
          </a:p>
          <a:p>
            <a:pPr lvl="1"/>
            <a:r>
              <a:rPr lang="en-US" dirty="0"/>
              <a:t>SB 540</a:t>
            </a:r>
          </a:p>
          <a:p>
            <a:pPr lvl="1"/>
            <a:r>
              <a:rPr lang="en-US" dirty="0"/>
              <a:t>AB 73</a:t>
            </a:r>
          </a:p>
          <a:p>
            <a:pPr lvl="1"/>
            <a:r>
              <a:rPr lang="en-US" dirty="0"/>
              <a:t>AB 2753</a:t>
            </a:r>
          </a:p>
          <a:p>
            <a:pPr lvl="1"/>
            <a:r>
              <a:rPr lang="en-US" dirty="0"/>
              <a:t>SB 765</a:t>
            </a:r>
          </a:p>
          <a:p>
            <a:pPr lvl="1"/>
            <a:r>
              <a:rPr lang="en-US" dirty="0"/>
              <a:t>SB 330</a:t>
            </a:r>
          </a:p>
          <a:p>
            <a:pPr lvl="1"/>
            <a:r>
              <a:rPr lang="en-US" dirty="0"/>
              <a:t>AB 1485</a:t>
            </a:r>
          </a:p>
          <a:p>
            <a:pPr lvl="1"/>
            <a:r>
              <a:rPr lang="en-US" dirty="0"/>
              <a:t>SB 744</a:t>
            </a:r>
          </a:p>
          <a:p>
            <a:pPr lvl="1"/>
            <a:endParaRPr lang="en-US" dirty="0"/>
          </a:p>
          <a:p>
            <a:r>
              <a:rPr lang="en-US" b="1" u="sng" dirty="0"/>
              <a:t>Accountability Measures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AB 167</a:t>
            </a:r>
          </a:p>
          <a:p>
            <a:pPr lvl="1"/>
            <a:r>
              <a:rPr lang="en-US" dirty="0"/>
              <a:t>AB 678</a:t>
            </a:r>
          </a:p>
          <a:p>
            <a:pPr lvl="1"/>
            <a:r>
              <a:rPr lang="en-US" dirty="0"/>
              <a:t>AB 1515</a:t>
            </a:r>
          </a:p>
          <a:p>
            <a:r>
              <a:rPr lang="en-US" b="1" u="sng" dirty="0"/>
              <a:t>ADU Measures:</a:t>
            </a:r>
          </a:p>
          <a:p>
            <a:pPr lvl="1"/>
            <a:r>
              <a:rPr lang="en-US" dirty="0"/>
              <a:t>AB 68</a:t>
            </a:r>
          </a:p>
          <a:p>
            <a:pPr lvl="1"/>
            <a:r>
              <a:rPr lang="en-US" dirty="0"/>
              <a:t>AB 881</a:t>
            </a:r>
          </a:p>
          <a:p>
            <a:pPr lvl="1"/>
            <a:r>
              <a:rPr lang="en-US" dirty="0"/>
              <a:t>SB 13</a:t>
            </a:r>
          </a:p>
          <a:p>
            <a:pPr lvl="1"/>
            <a:r>
              <a:rPr lang="en-US" dirty="0"/>
              <a:t>AB 587</a:t>
            </a:r>
          </a:p>
          <a:p>
            <a:pPr lvl="1"/>
            <a:r>
              <a:rPr lang="en-US" dirty="0"/>
              <a:t>AB 670</a:t>
            </a:r>
          </a:p>
          <a:p>
            <a:pPr lvl="1"/>
            <a:r>
              <a:rPr lang="en-US" dirty="0"/>
              <a:t>AB 671</a:t>
            </a:r>
          </a:p>
          <a:p>
            <a:pPr lvl="1"/>
            <a:endParaRPr lang="en-US" dirty="0"/>
          </a:p>
          <a:p>
            <a:r>
              <a:rPr lang="en-US" b="1" u="sng" dirty="0"/>
              <a:t>Other Measures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AB 1505</a:t>
            </a:r>
          </a:p>
          <a:p>
            <a:pPr lvl="1"/>
            <a:r>
              <a:rPr lang="en-US" dirty="0"/>
              <a:t>AB 879</a:t>
            </a:r>
          </a:p>
          <a:p>
            <a:pPr lvl="1"/>
            <a:r>
              <a:rPr lang="en-US" dirty="0"/>
              <a:t>AB 1397</a:t>
            </a:r>
          </a:p>
          <a:p>
            <a:pPr lvl="1"/>
            <a:r>
              <a:rPr lang="en-US" dirty="0"/>
              <a:t>AB 72</a:t>
            </a:r>
          </a:p>
          <a:p>
            <a:pPr lvl="1"/>
            <a:r>
              <a:rPr lang="en-US" dirty="0"/>
              <a:t>AB 2372</a:t>
            </a:r>
          </a:p>
          <a:p>
            <a:pPr lvl="1"/>
            <a:r>
              <a:rPr lang="en-US" dirty="0"/>
              <a:t>SB 1227</a:t>
            </a:r>
          </a:p>
          <a:p>
            <a:pPr lvl="1"/>
            <a:r>
              <a:rPr lang="en-US" dirty="0"/>
              <a:t>AB 2797</a:t>
            </a:r>
          </a:p>
          <a:p>
            <a:pPr lvl="1"/>
            <a:r>
              <a:rPr lang="en-US" dirty="0"/>
              <a:t>AB 3194</a:t>
            </a:r>
          </a:p>
          <a:p>
            <a:pPr lvl="1"/>
            <a:r>
              <a:rPr lang="en-US" dirty="0"/>
              <a:t>SB 765</a:t>
            </a:r>
          </a:p>
          <a:p>
            <a:pPr lvl="1"/>
            <a:r>
              <a:rPr lang="en-US" dirty="0"/>
              <a:t>And more</a:t>
            </a:r>
          </a:p>
        </p:txBody>
      </p:sp>
    </p:spTree>
    <p:extLst>
      <p:ext uri="{BB962C8B-B14F-4D97-AF65-F5344CB8AC3E}">
        <p14:creationId xmlns:p14="http://schemas.microsoft.com/office/powerpoint/2010/main" val="1226913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5C86-3F3B-4839-B012-7E74D1AE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Affirmatively Furthering Fair Housing (AFFH)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8C5D3-7871-4F95-A963-436FE5D45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81"/>
            <a:ext cx="6883400" cy="46088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Fair and equitable distribution of housing throughout the community</a:t>
            </a:r>
          </a:p>
          <a:p>
            <a:r>
              <a:rPr lang="en-US" dirty="0"/>
              <a:t>Protects against communities being overburdened</a:t>
            </a:r>
          </a:p>
          <a:p>
            <a:r>
              <a:rPr lang="en-US" dirty="0"/>
              <a:t>Considers:</a:t>
            </a:r>
          </a:p>
          <a:p>
            <a:pPr lvl="1"/>
            <a:r>
              <a:rPr lang="en-US" dirty="0"/>
              <a:t>A variety of housing types (single-family house, apartment, townhome, etc.)</a:t>
            </a:r>
          </a:p>
          <a:p>
            <a:pPr lvl="1"/>
            <a:r>
              <a:rPr lang="en-US" dirty="0"/>
              <a:t>Mix of affordability levels</a:t>
            </a:r>
          </a:p>
          <a:p>
            <a:pPr lvl="1"/>
            <a:r>
              <a:rPr lang="en-US" dirty="0"/>
              <a:t>Access to transportation and employment</a:t>
            </a:r>
            <a:endParaRPr lang="en-US" dirty="0">
              <a:solidFill>
                <a:srgbClr val="197095"/>
              </a:solidFill>
            </a:endParaRPr>
          </a:p>
          <a:p>
            <a:r>
              <a:rPr lang="en-US" dirty="0"/>
              <a:t>Considers access to public transit and community resources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69BED-62A0-435C-8D83-00BB7C42B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7" r="23686"/>
          <a:stretch/>
        </p:blipFill>
        <p:spPr>
          <a:xfrm>
            <a:off x="7721600" y="1309511"/>
            <a:ext cx="4470398" cy="4856202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2353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3125-B885-41D4-B7C9-BCCF9025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8873"/>
            <a:ext cx="10515600" cy="943264"/>
          </a:xfrm>
        </p:spPr>
        <p:txBody>
          <a:bodyPr>
            <a:normAutofit/>
          </a:bodyPr>
          <a:lstStyle/>
          <a:p>
            <a:r>
              <a:rPr lang="en-US" dirty="0"/>
              <a:t>Community Engagement</a:t>
            </a:r>
          </a:p>
        </p:txBody>
      </p:sp>
    </p:spTree>
    <p:extLst>
      <p:ext uri="{BB962C8B-B14F-4D97-AF65-F5344CB8AC3E}">
        <p14:creationId xmlns:p14="http://schemas.microsoft.com/office/powerpoint/2010/main" val="3216571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48B6E-452D-4905-8F3D-ED0F9873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Engagement Efforts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4E78E-007C-4FAD-958D-60897122D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81"/>
            <a:ext cx="5664200" cy="4608882"/>
          </a:xfrm>
        </p:spPr>
        <p:txBody>
          <a:bodyPr/>
          <a:lstStyle/>
          <a:p>
            <a:r>
              <a:rPr lang="en-US" dirty="0"/>
              <a:t>Completed Outreach:</a:t>
            </a:r>
          </a:p>
          <a:p>
            <a:pPr lvl="1"/>
            <a:r>
              <a:rPr lang="en-US" dirty="0"/>
              <a:t>Housing Element Update Webpage on the City’s website</a:t>
            </a:r>
          </a:p>
          <a:p>
            <a:pPr lvl="1"/>
            <a:r>
              <a:rPr lang="en-US" dirty="0"/>
              <a:t>Virtual community workshop</a:t>
            </a:r>
          </a:p>
          <a:p>
            <a:pPr lvl="2"/>
            <a:r>
              <a:rPr lang="en-US" dirty="0"/>
              <a:t>Recordings are available on the webpage</a:t>
            </a:r>
          </a:p>
          <a:p>
            <a:pPr lvl="1"/>
            <a:r>
              <a:rPr lang="en-US" dirty="0"/>
              <a:t>Email outreach to local stakeholders</a:t>
            </a:r>
          </a:p>
          <a:p>
            <a:pPr lvl="1"/>
            <a:r>
              <a:rPr lang="en-US" dirty="0"/>
              <a:t>Spanish translation available for all materials and presentations</a:t>
            </a:r>
          </a:p>
          <a:p>
            <a:pPr lvl="1"/>
            <a:r>
              <a:rPr lang="en-US" dirty="0"/>
              <a:t>Online engagement - social media and City’s website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DA0F1C-BE16-4C60-9258-604BA8FFE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322" y="1487055"/>
            <a:ext cx="3625939" cy="44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63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7C3E-F1B6-43BD-AED6-09B323D7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Community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DE5AC-8C25-44AA-8FDC-513DA844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73" y="1568081"/>
            <a:ext cx="5920509" cy="46088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Date: April 29, 2021</a:t>
            </a:r>
          </a:p>
          <a:p>
            <a:r>
              <a:rPr lang="en-US" dirty="0"/>
              <a:t>Spanish translation available</a:t>
            </a:r>
          </a:p>
          <a:p>
            <a:r>
              <a:rPr lang="en-US" dirty="0"/>
              <a:t>Overview:</a:t>
            </a:r>
          </a:p>
          <a:p>
            <a:pPr lvl="1"/>
            <a:r>
              <a:rPr lang="en-US" dirty="0"/>
              <a:t>Housing Element Update Process</a:t>
            </a:r>
          </a:p>
          <a:p>
            <a:pPr lvl="1"/>
            <a:r>
              <a:rPr lang="en-US" dirty="0"/>
              <a:t>Baseline demographics and housing data</a:t>
            </a:r>
          </a:p>
          <a:p>
            <a:pPr lvl="1"/>
            <a:r>
              <a:rPr lang="en-US" dirty="0"/>
              <a:t>Participant activities </a:t>
            </a:r>
          </a:p>
          <a:p>
            <a:r>
              <a:rPr lang="en-US" dirty="0"/>
              <a:t>Feedback received:</a:t>
            </a:r>
          </a:p>
          <a:p>
            <a:pPr lvl="1"/>
            <a:r>
              <a:rPr lang="en-US" dirty="0"/>
              <a:t>Imbalance of jobs and housing</a:t>
            </a:r>
          </a:p>
          <a:p>
            <a:pPr lvl="1"/>
            <a:r>
              <a:rPr lang="en-US" dirty="0"/>
              <a:t>Need for multi-generational and senior housing</a:t>
            </a:r>
          </a:p>
          <a:p>
            <a:pPr lvl="1"/>
            <a:r>
              <a:rPr lang="en-US" dirty="0"/>
              <a:t>High cost of development</a:t>
            </a:r>
          </a:p>
          <a:p>
            <a:pPr lvl="1"/>
            <a:r>
              <a:rPr lang="en-US" dirty="0"/>
              <a:t>Downtown revitalization needed</a:t>
            </a:r>
          </a:p>
          <a:p>
            <a:pPr lvl="1"/>
            <a:r>
              <a:rPr lang="en-US" dirty="0"/>
              <a:t>Mixed-use housing is a solution to jobs and revitalization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45C32-EDD7-4A02-A5AD-916827078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0"/>
          <a:stretch/>
        </p:blipFill>
        <p:spPr>
          <a:xfrm>
            <a:off x="6345382" y="2253272"/>
            <a:ext cx="5341793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08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B0A2-F714-4022-9AAC-29904E382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Tentative Upcoming Engagement Opportunities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819763A-6DAE-4A39-A2E5-0514F8D56F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413385"/>
              </p:ext>
            </p:extLst>
          </p:nvPr>
        </p:nvGraphicFramePr>
        <p:xfrm>
          <a:off x="329623" y="1459346"/>
          <a:ext cx="11532754" cy="462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032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3125-B885-41D4-B7C9-BCCF9025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8873"/>
            <a:ext cx="10515600" cy="943264"/>
          </a:xfrm>
        </p:spPr>
        <p:txBody>
          <a:bodyPr>
            <a:normAutofit/>
          </a:bodyPr>
          <a:lstStyle/>
          <a:p>
            <a:r>
              <a:rPr lang="en-US" dirty="0"/>
              <a:t>Community Profile</a:t>
            </a:r>
          </a:p>
        </p:txBody>
      </p:sp>
    </p:spTree>
    <p:extLst>
      <p:ext uri="{BB962C8B-B14F-4D97-AF65-F5344CB8AC3E}">
        <p14:creationId xmlns:p14="http://schemas.microsoft.com/office/powerpoint/2010/main" val="1895436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0F050-7DC4-4BAF-8F9F-1BC771374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2AB68-AE3C-4DA5-B8AF-9A058F2F6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8081"/>
            <a:ext cx="6976533" cy="4608882"/>
          </a:xfrm>
        </p:spPr>
        <p:txBody>
          <a:bodyPr/>
          <a:lstStyle/>
          <a:p>
            <a:r>
              <a:rPr lang="en-US" dirty="0"/>
              <a:t>Describes:</a:t>
            </a:r>
          </a:p>
          <a:p>
            <a:pPr lvl="1"/>
            <a:r>
              <a:rPr lang="en-US" dirty="0"/>
              <a:t>Current community demographics</a:t>
            </a:r>
          </a:p>
          <a:p>
            <a:pPr lvl="1"/>
            <a:r>
              <a:rPr lang="en-US" dirty="0"/>
              <a:t>Economic characteristics</a:t>
            </a:r>
          </a:p>
          <a:p>
            <a:pPr lvl="1"/>
            <a:r>
              <a:rPr lang="en-US" dirty="0"/>
              <a:t>Housing characteristics</a:t>
            </a:r>
          </a:p>
          <a:p>
            <a:pPr lvl="1"/>
            <a:endParaRPr lang="en-US" dirty="0"/>
          </a:p>
          <a:p>
            <a:r>
              <a:rPr lang="en-US" dirty="0"/>
              <a:t>Data comes from U.S. Census projection data</a:t>
            </a:r>
          </a:p>
          <a:p>
            <a:r>
              <a:rPr lang="en-US" dirty="0"/>
              <a:t>Informs programs and policies within the Housing Element</a:t>
            </a:r>
          </a:p>
        </p:txBody>
      </p:sp>
      <p:pic>
        <p:nvPicPr>
          <p:cNvPr id="7" name="Picture 6" descr="A picture containing outdoor, tree, sky, resort&#10;&#10;Description automatically generated">
            <a:extLst>
              <a:ext uri="{FF2B5EF4-FFF2-40B4-BE49-F238E27FC236}">
                <a16:creationId xmlns:a16="http://schemas.microsoft.com/office/drawing/2014/main" id="{DA08EB51-9282-4C43-BF9B-046E0EEDF2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r="20754" b="-1"/>
          <a:stretch/>
        </p:blipFill>
        <p:spPr>
          <a:xfrm>
            <a:off x="7700852" y="1298222"/>
            <a:ext cx="4491146" cy="4878741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26563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04571-01B5-4BAB-8D2F-58AE88FF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Hemet Community – Population Growth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9EF541-C8E8-4C65-834E-73DFCB0A46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41501"/>
          <a:ext cx="10515600" cy="40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63888DF-CAED-4D1D-ADE8-984BEE76B091}"/>
              </a:ext>
            </a:extLst>
          </p:cNvPr>
          <p:cNvSpPr txBox="1"/>
          <p:nvPr/>
        </p:nvSpPr>
        <p:spPr>
          <a:xfrm>
            <a:off x="3022600" y="1454090"/>
            <a:ext cx="614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Estimated and Projected Hemet Population (2010-2040)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5FE332-0D93-49F0-BB15-726F1BB6ACB2}"/>
              </a:ext>
            </a:extLst>
          </p:cNvPr>
          <p:cNvSpPr txBox="1"/>
          <p:nvPr/>
        </p:nvSpPr>
        <p:spPr>
          <a:xfrm>
            <a:off x="0" y="5844703"/>
            <a:ext cx="675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American Community Survey, 5-Year Estimates, 2010 / 2016-2040 RTP/SCS Final Growth Forecast</a:t>
            </a:r>
          </a:p>
        </p:txBody>
      </p:sp>
    </p:spTree>
    <p:extLst>
      <p:ext uri="{BB962C8B-B14F-4D97-AF65-F5344CB8AC3E}">
        <p14:creationId xmlns:p14="http://schemas.microsoft.com/office/powerpoint/2010/main" val="197477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C113-22AB-45F2-B661-FF812A7AF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5BE7-76D9-4FD0-BF7D-B4050F39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568081"/>
            <a:ext cx="10515600" cy="4608882"/>
          </a:xfrm>
        </p:spPr>
        <p:txBody>
          <a:bodyPr/>
          <a:lstStyle/>
          <a:p>
            <a:r>
              <a:rPr lang="en-US" dirty="0"/>
              <a:t>Updates to the General Plan Elements</a:t>
            </a:r>
          </a:p>
          <a:p>
            <a:r>
              <a:rPr lang="en-US" dirty="0"/>
              <a:t>Summary of Housing Element Update Process</a:t>
            </a:r>
          </a:p>
          <a:p>
            <a:r>
              <a:rPr lang="en-US" dirty="0"/>
              <a:t>Community Engagement</a:t>
            </a:r>
          </a:p>
          <a:p>
            <a:r>
              <a:rPr lang="en-US" dirty="0"/>
              <a:t>Community Profile</a:t>
            </a:r>
          </a:p>
          <a:p>
            <a:r>
              <a:rPr lang="en-US" dirty="0"/>
              <a:t>Sites Inventory Analysis</a:t>
            </a:r>
          </a:p>
          <a:p>
            <a:r>
              <a:rPr lang="en-US" dirty="0"/>
              <a:t>Next Steps</a:t>
            </a:r>
          </a:p>
          <a:p>
            <a:endParaRPr lang="en-US" dirty="0"/>
          </a:p>
        </p:txBody>
      </p:sp>
      <p:pic>
        <p:nvPicPr>
          <p:cNvPr id="8" name="Picture 7" descr="A picture containing resort, shore&#10;&#10;Description automatically generated">
            <a:extLst>
              <a:ext uri="{FF2B5EF4-FFF2-40B4-BE49-F238E27FC236}">
                <a16:creationId xmlns:a16="http://schemas.microsoft.com/office/drawing/2014/main" id="{347061F7-2A2A-49A1-A959-3ADC89113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r="11180" b="-2"/>
          <a:stretch/>
        </p:blipFill>
        <p:spPr>
          <a:xfrm>
            <a:off x="7756783" y="1308098"/>
            <a:ext cx="4435217" cy="4608882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17591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63A5D5F-DEAA-461E-B432-1772C522CD21}"/>
              </a:ext>
            </a:extLst>
          </p:cNvPr>
          <p:cNvGraphicFramePr>
            <a:graphicFrameLocks/>
          </p:cNvGraphicFramePr>
          <p:nvPr/>
        </p:nvGraphicFramePr>
        <p:xfrm>
          <a:off x="1837485" y="1008672"/>
          <a:ext cx="8799449" cy="559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804571-01B5-4BAB-8D2F-58AE88FF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Hemet Community – Race and Ethnicity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20BFBF-49A7-4FA7-B64A-E6042AE96A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03350" y="1397001"/>
          <a:ext cx="9734550" cy="427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BCE6A48-271B-446D-9252-3CDC4401B76D}"/>
              </a:ext>
            </a:extLst>
          </p:cNvPr>
          <p:cNvSpPr txBox="1"/>
          <p:nvPr/>
        </p:nvSpPr>
        <p:spPr>
          <a:xfrm>
            <a:off x="0" y="5849328"/>
            <a:ext cx="4000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American Community Survey, 5-Year Estimates, 2019</a:t>
            </a:r>
          </a:p>
        </p:txBody>
      </p:sp>
    </p:spTree>
    <p:extLst>
      <p:ext uri="{BB962C8B-B14F-4D97-AF65-F5344CB8AC3E}">
        <p14:creationId xmlns:p14="http://schemas.microsoft.com/office/powerpoint/2010/main" val="1578924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04571-01B5-4BAB-8D2F-58AE88FF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309"/>
            <a:ext cx="11188700" cy="7794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Hemet Community– Household Characteristics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4C62A16-F636-4CC5-BBE8-5221CAA50730}"/>
              </a:ext>
            </a:extLst>
          </p:cNvPr>
          <p:cNvGraphicFramePr>
            <a:graphicFrameLocks/>
          </p:cNvGraphicFramePr>
          <p:nvPr/>
        </p:nvGraphicFramePr>
        <p:xfrm>
          <a:off x="215900" y="1663700"/>
          <a:ext cx="6134100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958011E-1E1C-4939-97D6-CB432510D0CF}"/>
              </a:ext>
            </a:extLst>
          </p:cNvPr>
          <p:cNvGraphicFramePr>
            <a:graphicFrameLocks/>
          </p:cNvGraphicFramePr>
          <p:nvPr/>
        </p:nvGraphicFramePr>
        <p:xfrm>
          <a:off x="5880100" y="1371600"/>
          <a:ext cx="6400800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6132E3-ED35-460E-B829-1F15BEB975AC}"/>
              </a:ext>
            </a:extLst>
          </p:cNvPr>
          <p:cNvSpPr txBox="1"/>
          <p:nvPr/>
        </p:nvSpPr>
        <p:spPr>
          <a:xfrm>
            <a:off x="1809750" y="1454090"/>
            <a:ext cx="294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Household Characteristics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41B97-B3D4-4A5E-8E76-C15048E560B2}"/>
              </a:ext>
            </a:extLst>
          </p:cNvPr>
          <p:cNvSpPr txBox="1"/>
          <p:nvPr/>
        </p:nvSpPr>
        <p:spPr>
          <a:xfrm>
            <a:off x="8007350" y="1463645"/>
            <a:ext cx="214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Household Tenure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265DE-98BE-45F6-BE0D-71FB9F22CB53}"/>
              </a:ext>
            </a:extLst>
          </p:cNvPr>
          <p:cNvSpPr txBox="1"/>
          <p:nvPr/>
        </p:nvSpPr>
        <p:spPr>
          <a:xfrm>
            <a:off x="0" y="5849328"/>
            <a:ext cx="4000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American Community Survey, 5-Year Estimates, 2019</a:t>
            </a:r>
          </a:p>
        </p:txBody>
      </p:sp>
    </p:spTree>
    <p:extLst>
      <p:ext uri="{BB962C8B-B14F-4D97-AF65-F5344CB8AC3E}">
        <p14:creationId xmlns:p14="http://schemas.microsoft.com/office/powerpoint/2010/main" val="3294551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04571-01B5-4BAB-8D2F-58AE88FF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in Hemet – Housing Types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2B7114-E3AC-4C9F-96F7-BD8ACC0FB1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77950"/>
          <a:ext cx="10515600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25FCF9A-0C56-4CC8-BFC8-08F09F694A0D}"/>
              </a:ext>
            </a:extLst>
          </p:cNvPr>
          <p:cNvSpPr txBox="1"/>
          <p:nvPr/>
        </p:nvSpPr>
        <p:spPr>
          <a:xfrm>
            <a:off x="0" y="5849328"/>
            <a:ext cx="4000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American Community Survey, 5-Year Estimates, 2019</a:t>
            </a:r>
          </a:p>
        </p:txBody>
      </p:sp>
    </p:spTree>
    <p:extLst>
      <p:ext uri="{BB962C8B-B14F-4D97-AF65-F5344CB8AC3E}">
        <p14:creationId xmlns:p14="http://schemas.microsoft.com/office/powerpoint/2010/main" val="4247187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8A8B7-F927-4606-B103-D637FD837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in Hemet – Housing Stock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C1DC5-EA75-4FFB-9229-ED9F9EC86A37}"/>
              </a:ext>
            </a:extLst>
          </p:cNvPr>
          <p:cNvSpPr txBox="1"/>
          <p:nvPr/>
        </p:nvSpPr>
        <p:spPr>
          <a:xfrm>
            <a:off x="4559300" y="1428691"/>
            <a:ext cx="307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Housing Stock by Year Built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9D1E41-E260-4CC9-8C79-804C0CEBD67B}"/>
              </a:ext>
            </a:extLst>
          </p:cNvPr>
          <p:cNvSpPr txBox="1"/>
          <p:nvPr/>
        </p:nvSpPr>
        <p:spPr>
          <a:xfrm>
            <a:off x="0" y="5849328"/>
            <a:ext cx="4000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American Community Survey, 5-Year Estimates, 2019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7A89F29-5A4B-406C-838C-0B91611F36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84536"/>
              </p:ext>
            </p:extLst>
          </p:nvPr>
        </p:nvGraphicFramePr>
        <p:xfrm>
          <a:off x="1010594" y="1828801"/>
          <a:ext cx="10025958" cy="395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6722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3125-B885-41D4-B7C9-BCCF9025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8873"/>
            <a:ext cx="10515600" cy="943264"/>
          </a:xfrm>
        </p:spPr>
        <p:txBody>
          <a:bodyPr>
            <a:normAutofit/>
          </a:bodyPr>
          <a:lstStyle/>
          <a:p>
            <a:r>
              <a:rPr lang="en-US" dirty="0"/>
              <a:t>Sites Inventory Analysis </a:t>
            </a:r>
          </a:p>
        </p:txBody>
      </p:sp>
    </p:spTree>
    <p:extLst>
      <p:ext uri="{BB962C8B-B14F-4D97-AF65-F5344CB8AC3E}">
        <p14:creationId xmlns:p14="http://schemas.microsoft.com/office/powerpoint/2010/main" val="4004876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E95BE-21E6-458D-BD1A-76CFD5AB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Selection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20A55-5DE8-4919-9403-C9ADA4B0C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u="sng" dirty="0"/>
              <a:t>Requirements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Identification of sites</a:t>
            </a:r>
          </a:p>
          <a:p>
            <a:pPr lvl="1"/>
            <a:r>
              <a:rPr lang="en-US" dirty="0"/>
              <a:t>Sites to accommodate low and very low-income RHNA</a:t>
            </a:r>
          </a:p>
          <a:p>
            <a:pPr lvl="1"/>
            <a:r>
              <a:rPr lang="en-US" dirty="0"/>
              <a:t>Capacity analysis</a:t>
            </a:r>
          </a:p>
          <a:p>
            <a:pPr lvl="1"/>
            <a:r>
              <a:rPr lang="en-US" dirty="0"/>
              <a:t>Nonvacant sites</a:t>
            </a:r>
          </a:p>
          <a:p>
            <a:pPr lvl="1"/>
            <a:r>
              <a:rPr lang="en-US" dirty="0"/>
              <a:t>Determination of adequate sites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u="sng" dirty="0"/>
              <a:t>Inventory of sites must include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APNs</a:t>
            </a:r>
          </a:p>
          <a:p>
            <a:pPr lvl="1"/>
            <a:r>
              <a:rPr lang="en-US" dirty="0"/>
              <a:t>Parcel size</a:t>
            </a:r>
          </a:p>
          <a:p>
            <a:pPr lvl="1"/>
            <a:r>
              <a:rPr lang="en-US" dirty="0"/>
              <a:t>General Plan/Zoning designations</a:t>
            </a:r>
          </a:p>
          <a:p>
            <a:pPr lvl="1"/>
            <a:r>
              <a:rPr lang="en-US" dirty="0"/>
              <a:t>Existing use</a:t>
            </a:r>
          </a:p>
          <a:p>
            <a:pPr lvl="1"/>
            <a:r>
              <a:rPr lang="en-US" dirty="0"/>
              <a:t>Whether publicly owned or lease</a:t>
            </a:r>
          </a:p>
          <a:p>
            <a:pPr lvl="1"/>
            <a:r>
              <a:rPr lang="en-US" dirty="0"/>
              <a:t>Number of units to accommodate</a:t>
            </a:r>
          </a:p>
          <a:p>
            <a:pPr lvl="1"/>
            <a:r>
              <a:rPr lang="en-US" dirty="0"/>
              <a:t>Availability of accessible infrastructure</a:t>
            </a:r>
          </a:p>
          <a:p>
            <a:pPr lvl="1"/>
            <a:r>
              <a:rPr lang="en-US" dirty="0"/>
              <a:t>RHNA income category</a:t>
            </a:r>
          </a:p>
          <a:p>
            <a:pPr lvl="1"/>
            <a:r>
              <a:rPr lang="en-US" dirty="0"/>
              <a:t>Whether identified in past Cycles</a:t>
            </a:r>
          </a:p>
        </p:txBody>
      </p:sp>
    </p:spTree>
    <p:extLst>
      <p:ext uri="{BB962C8B-B14F-4D97-AF65-F5344CB8AC3E}">
        <p14:creationId xmlns:p14="http://schemas.microsoft.com/office/powerpoint/2010/main" val="3481438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3E65E-19CB-4D4E-BBF6-B04F6CA6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Sites Selection Process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70AE8-DE00-4017-89E4-B6B0D9916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3442" y="1568081"/>
            <a:ext cx="7348292" cy="46088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Site selection criteria:</a:t>
            </a:r>
          </a:p>
          <a:p>
            <a:pPr lvl="1"/>
            <a:r>
              <a:rPr lang="en-US" dirty="0"/>
              <a:t>Vacant sites</a:t>
            </a:r>
          </a:p>
          <a:p>
            <a:pPr lvl="1"/>
            <a:r>
              <a:rPr lang="en-US" dirty="0"/>
              <a:t>Underutilized parcels</a:t>
            </a:r>
          </a:p>
          <a:p>
            <a:pPr lvl="1"/>
            <a:r>
              <a:rPr lang="en-US" dirty="0"/>
              <a:t>Existing residential sites capable of developing at higher density</a:t>
            </a:r>
          </a:p>
          <a:p>
            <a:pPr lvl="1"/>
            <a:r>
              <a:rPr lang="en-US" dirty="0"/>
              <a:t>City-owned properties</a:t>
            </a:r>
          </a:p>
          <a:p>
            <a:pPr lvl="1"/>
            <a:r>
              <a:rPr lang="en-US" dirty="0"/>
              <a:t>Existing non-residential sites capable of rezoning for residential use</a:t>
            </a:r>
          </a:p>
          <a:p>
            <a:pPr lvl="1"/>
            <a:endParaRPr lang="en-US" dirty="0"/>
          </a:p>
          <a:p>
            <a:r>
              <a:rPr lang="en-US" dirty="0"/>
              <a:t>Consider the existing use and its realistic likelihood to redevelop for residential uses within the planning period.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8ACB03-6041-4F4E-8AA1-8820FF371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36437"/>
            <a:ext cx="4609853" cy="371301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36799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ABE5E-81C5-4071-9570-205C0BDA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804D4-180D-41B9-B873-C477D0DB8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81"/>
            <a:ext cx="5117714" cy="4608882"/>
          </a:xfrm>
        </p:spPr>
        <p:txBody>
          <a:bodyPr>
            <a:normAutofit/>
          </a:bodyPr>
          <a:lstStyle/>
          <a:p>
            <a:r>
              <a:rPr lang="en-US" dirty="0"/>
              <a:t>Existing residentially-zoned vacant properties</a:t>
            </a:r>
          </a:p>
          <a:p>
            <a:r>
              <a:rPr lang="en-US" dirty="0"/>
              <a:t>Non-residentially zoned vacant properties</a:t>
            </a:r>
          </a:p>
          <a:p>
            <a:r>
              <a:rPr lang="en-US" dirty="0"/>
              <a:t>In-the-Pipeline Projects</a:t>
            </a:r>
          </a:p>
          <a:p>
            <a:r>
              <a:rPr lang="en-US" dirty="0"/>
              <a:t>Specific Plan capacity</a:t>
            </a:r>
          </a:p>
          <a:p>
            <a:r>
              <a:rPr lang="en-US" dirty="0"/>
              <a:t>Accessory Dwelling Unit (ADU) Production</a:t>
            </a:r>
          </a:p>
          <a:p>
            <a:pPr lvl="1"/>
            <a:r>
              <a:rPr lang="en-US" dirty="0"/>
              <a:t>Estimated: 20 units over 8 years</a:t>
            </a:r>
          </a:p>
        </p:txBody>
      </p:sp>
      <p:pic>
        <p:nvPicPr>
          <p:cNvPr id="7" name="Picture 6" descr="A picture containing tree, outdoor, building, ground&#10;&#10;Description automatically generated">
            <a:extLst>
              <a:ext uri="{FF2B5EF4-FFF2-40B4-BE49-F238E27FC236}">
                <a16:creationId xmlns:a16="http://schemas.microsoft.com/office/drawing/2014/main" id="{1B9463C9-D3FD-4150-B9A9-7093BEDDA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87" y="1819564"/>
            <a:ext cx="5669585" cy="37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51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3125-B885-41D4-B7C9-BCCF9025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8873"/>
            <a:ext cx="10515600" cy="943264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756351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CF06B-AE73-4800-A884-10BEBC2E5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FF1BE0-C960-45B6-B6DF-2AC4E6AE57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288469"/>
              </p:ext>
            </p:extLst>
          </p:nvPr>
        </p:nvGraphicFramePr>
        <p:xfrm>
          <a:off x="665306" y="1459344"/>
          <a:ext cx="10861387" cy="4547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034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3125-B885-41D4-B7C9-BCCF9025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2764"/>
            <a:ext cx="10515600" cy="878609"/>
          </a:xfrm>
        </p:spPr>
        <p:txBody>
          <a:bodyPr>
            <a:normAutofit fontScale="90000"/>
          </a:bodyPr>
          <a:lstStyle/>
          <a:p>
            <a:r>
              <a:rPr lang="en-US" dirty="0"/>
              <a:t>Updates to General Plan Elements</a:t>
            </a:r>
          </a:p>
        </p:txBody>
      </p:sp>
    </p:spTree>
    <p:extLst>
      <p:ext uri="{BB962C8B-B14F-4D97-AF65-F5344CB8AC3E}">
        <p14:creationId xmlns:p14="http://schemas.microsoft.com/office/powerpoint/2010/main" val="1429587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9D43-A8C4-41B9-B697-FF29C856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1346201"/>
            <a:ext cx="10515600" cy="957634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E21D31-7B74-4FF1-A81C-559118D14A08}"/>
              </a:ext>
            </a:extLst>
          </p:cNvPr>
          <p:cNvSpPr txBox="1">
            <a:spLocks/>
          </p:cNvSpPr>
          <p:nvPr/>
        </p:nvSpPr>
        <p:spPr>
          <a:xfrm>
            <a:off x="482601" y="2179941"/>
            <a:ext cx="5486400" cy="1319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Monique Alaniz-Flejter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, Principal Planner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Email: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2"/>
              </a:rPr>
              <a:t>mflejter@hemetca.gov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Phone: (951) 765-2370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14899C-D5E4-4CE4-A0B7-A0167FD0E0AC}"/>
              </a:ext>
            </a:extLst>
          </p:cNvPr>
          <p:cNvSpPr txBox="1">
            <a:spLocks/>
          </p:cNvSpPr>
          <p:nvPr/>
        </p:nvSpPr>
        <p:spPr>
          <a:xfrm>
            <a:off x="5884752" y="2241888"/>
            <a:ext cx="5924235" cy="11955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For more information, please visit the City’s Housing Element Update webpage: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3"/>
              </a:rPr>
              <a:t>www.hemetca.gov/1029/Housing-Element-Update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70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D04B9-4D0C-4644-8834-EE88A9527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to General Plan Elements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67E633-8F58-4581-89B7-7BF2A6B928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889819"/>
              </p:ext>
            </p:extLst>
          </p:nvPr>
        </p:nvGraphicFramePr>
        <p:xfrm>
          <a:off x="838200" y="1568450"/>
          <a:ext cx="10515597" cy="43853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14413576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0192259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691549048"/>
                    </a:ext>
                  </a:extLst>
                </a:gridCol>
              </a:tblGrid>
              <a:tr h="10665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Housing Element</a:t>
                      </a:r>
                    </a:p>
                    <a:p>
                      <a:pPr algn="ctr"/>
                      <a:r>
                        <a:rPr lang="en-US" dirty="0"/>
                        <a:t>(Update)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Safety Element</a:t>
                      </a:r>
                    </a:p>
                    <a:p>
                      <a:pPr algn="ctr"/>
                      <a:r>
                        <a:rPr lang="en-US" dirty="0"/>
                        <a:t>(Update)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Environmental Justice Element (New Element)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295528"/>
                  </a:ext>
                </a:extLst>
              </a:tr>
              <a:tr h="3318748">
                <a:tc>
                  <a:txBody>
                    <a:bodyPr/>
                    <a:lstStyle/>
                    <a:p>
                      <a:r>
                        <a:rPr lang="en-US" dirty="0"/>
                        <a:t>The Housing Element Plans for the current and future needs of housing in Hemet.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It examines the unique needs of the community and sets policies and programs.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Safety Element plans for all potential emergency events to minimize risk of injury, loss/ damage of property, and environmental damage from natural and man-made hazards.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This update will include a review of the Fire/Wildfire section(s) and the addition of a Climate Change section.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Environmental Justice Element addresses health risks in disadvantaged communities through decreasing pollution exposure, increasing community assets, and improving overall health.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This is a new Element to the General Plan as required by Senate Bill 1000.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54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05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83125-B885-41D4-B7C9-BCCF9025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7964"/>
            <a:ext cx="10515600" cy="1488209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of Housing Element </a:t>
            </a:r>
            <a:br>
              <a:rPr lang="en-US" dirty="0"/>
            </a:br>
            <a:r>
              <a:rPr lang="en-US" dirty="0"/>
              <a:t>Update Process</a:t>
            </a:r>
          </a:p>
        </p:txBody>
      </p:sp>
    </p:spTree>
    <p:extLst>
      <p:ext uri="{BB962C8B-B14F-4D97-AF65-F5344CB8AC3E}">
        <p14:creationId xmlns:p14="http://schemas.microsoft.com/office/powerpoint/2010/main" val="127001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3AAC-0E4D-4793-A65F-50BF51C0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Element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1283C-F6B9-40F0-B58E-AB605CB76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81"/>
            <a:ext cx="6920345" cy="4472501"/>
          </a:xfrm>
        </p:spPr>
        <p:txBody>
          <a:bodyPr>
            <a:normAutofit fontScale="92500"/>
          </a:bodyPr>
          <a:lstStyle/>
          <a:p>
            <a:r>
              <a:rPr lang="en-US" dirty="0"/>
              <a:t>Required element of the City’s General Plan</a:t>
            </a:r>
          </a:p>
          <a:p>
            <a:r>
              <a:rPr lang="en-US" dirty="0"/>
              <a:t>Requires adoption by the State Department of Housing and Community Development (HCD)</a:t>
            </a:r>
          </a:p>
          <a:p>
            <a:r>
              <a:rPr lang="en-US" dirty="0"/>
              <a:t>Updated on 8-year cycles</a:t>
            </a:r>
          </a:p>
          <a:p>
            <a:r>
              <a:rPr lang="en-US" dirty="0"/>
              <a:t>Requires a General Plan Amendment and at least one public hearing by Planning Commission and City Council</a:t>
            </a:r>
          </a:p>
          <a:p>
            <a:endParaRPr lang="en-US" dirty="0"/>
          </a:p>
          <a:p>
            <a:r>
              <a:rPr lang="en-US" dirty="0"/>
              <a:t>Statutory deadline - October 15, 2021</a:t>
            </a:r>
          </a:p>
          <a:p>
            <a:pPr lvl="1"/>
            <a:r>
              <a:rPr lang="en-US" dirty="0"/>
              <a:t>120-day grace period beyond October 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4A213-373D-4EB4-B21B-E56DA070E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613" y="1568081"/>
            <a:ext cx="3551332" cy="43364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139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8FBD6-4E65-4840-AD2F-E45884CE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Element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E2F9B-5DBF-40B3-9A2E-886CB90A3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081"/>
            <a:ext cx="6702778" cy="4608882"/>
          </a:xfrm>
        </p:spPr>
        <p:txBody>
          <a:bodyPr/>
          <a:lstStyle/>
          <a:p>
            <a:r>
              <a:rPr lang="en-US" dirty="0"/>
              <a:t>Population and housing profile </a:t>
            </a:r>
          </a:p>
          <a:p>
            <a:r>
              <a:rPr lang="en-US" dirty="0"/>
              <a:t>Evaluation of housing constraints and resources</a:t>
            </a:r>
          </a:p>
          <a:p>
            <a:r>
              <a:rPr lang="en-US" dirty="0"/>
              <a:t>Evaluation of current programs and policies</a:t>
            </a:r>
          </a:p>
          <a:p>
            <a:r>
              <a:rPr lang="en-US" dirty="0"/>
              <a:t>Analysis and identification of sites to accommodate the City’s RHNA allocation</a:t>
            </a:r>
          </a:p>
          <a:p>
            <a:r>
              <a:rPr lang="en-US" dirty="0"/>
              <a:t>Policies, programs, and quantified objectives to achieve the City’s identified housing goals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CD507B-0838-4411-9167-8F0DDAA6A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/>
          <a:stretch/>
        </p:blipFill>
        <p:spPr>
          <a:xfrm>
            <a:off x="7713042" y="1311461"/>
            <a:ext cx="4478958" cy="4865501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9994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C0D90-4BC1-482D-9E39-733C6389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2021-2029 Hemet RHNA Allocation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C631553-3349-4B43-837E-46FE3962B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393315"/>
              </p:ext>
            </p:extLst>
          </p:nvPr>
        </p:nvGraphicFramePr>
        <p:xfrm>
          <a:off x="838200" y="1568450"/>
          <a:ext cx="10294257" cy="393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40573">
                  <a:extLst>
                    <a:ext uri="{9D8B030D-6E8A-4147-A177-3AD203B41FA5}">
                      <a16:colId xmlns:a16="http://schemas.microsoft.com/office/drawing/2014/main" val="305598453"/>
                    </a:ext>
                  </a:extLst>
                </a:gridCol>
                <a:gridCol w="2023600">
                  <a:extLst>
                    <a:ext uri="{9D8B030D-6E8A-4147-A177-3AD203B41FA5}">
                      <a16:colId xmlns:a16="http://schemas.microsoft.com/office/drawing/2014/main" val="4206871305"/>
                    </a:ext>
                  </a:extLst>
                </a:gridCol>
                <a:gridCol w="1728770">
                  <a:extLst>
                    <a:ext uri="{9D8B030D-6E8A-4147-A177-3AD203B41FA5}">
                      <a16:colId xmlns:a16="http://schemas.microsoft.com/office/drawing/2014/main" val="455071720"/>
                    </a:ext>
                  </a:extLst>
                </a:gridCol>
                <a:gridCol w="1642463">
                  <a:extLst>
                    <a:ext uri="{9D8B030D-6E8A-4147-A177-3AD203B41FA5}">
                      <a16:colId xmlns:a16="http://schemas.microsoft.com/office/drawing/2014/main" val="3085248263"/>
                    </a:ext>
                  </a:extLst>
                </a:gridCol>
                <a:gridCol w="2058851">
                  <a:extLst>
                    <a:ext uri="{9D8B030D-6E8A-4147-A177-3AD203B41FA5}">
                      <a16:colId xmlns:a16="http://schemas.microsoft.com/office/drawing/2014/main" val="348959399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Income Category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of Area Median Income (AMI)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94463" marR="94463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Income Range</a:t>
                      </a:r>
                      <a:r>
                        <a:rPr lang="en-US" baseline="30000" dirty="0"/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94463" marR="94463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RHNA Allocation</a:t>
                      </a:r>
                    </a:p>
                    <a:p>
                      <a:pPr algn="ctr"/>
                      <a:r>
                        <a:rPr lang="en-US" dirty="0"/>
                        <a:t>(Housing Units)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94463" marR="94463" anchor="ctr"/>
                </a:tc>
                <a:extLst>
                  <a:ext uri="{0D108BD9-81ED-4DB2-BD59-A6C34878D82A}">
                    <a16:rowId xmlns:a16="http://schemas.microsoft.com/office/drawing/2014/main" val="200477413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extLst>
                  <a:ext uri="{0D108BD9-81ED-4DB2-BD59-A6C34878D82A}">
                    <a16:rowId xmlns:a16="http://schemas.microsoft.com/office/drawing/2014/main" val="321772934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Very Low Income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0 - 50%  AMI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$38,750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812 units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extLst>
                  <a:ext uri="{0D108BD9-81ED-4DB2-BD59-A6C34878D82A}">
                    <a16:rowId xmlns:a16="http://schemas.microsoft.com/office/drawing/2014/main" val="9891040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Low Income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51 – 80% AMI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$38,751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$62,000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732 units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extLst>
                  <a:ext uri="{0D108BD9-81ED-4DB2-BD59-A6C34878D82A}">
                    <a16:rowId xmlns:a16="http://schemas.microsoft.com/office/drawing/2014/main" val="10139148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Moderate Income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kern="1200" dirty="0"/>
                        <a:t>81 – 120% AMI</a:t>
                      </a:r>
                      <a:endParaRPr lang="en-US" sz="20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$62,001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$93,000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1,174 units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extLst>
                  <a:ext uri="{0D108BD9-81ED-4DB2-BD59-A6C34878D82A}">
                    <a16:rowId xmlns:a16="http://schemas.microsoft.com/office/drawing/2014/main" val="413475938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Above Moderate Income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&gt;120% AMI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$93,001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--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3,748 units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extLst>
                  <a:ext uri="{0D108BD9-81ED-4DB2-BD59-A6C34878D82A}">
                    <a16:rowId xmlns:a16="http://schemas.microsoft.com/office/drawing/2014/main" val="3929697155"/>
                  </a:ext>
                </a:extLst>
              </a:tr>
              <a:tr h="548640">
                <a:tc gridSpan="4"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TOTAL: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6,466 units</a:t>
                      </a:r>
                      <a:endParaRPr lang="en-US" sz="2000" b="1" dirty="0">
                        <a:solidFill>
                          <a:srgbClr val="000000"/>
                        </a:solidFill>
                      </a:endParaRPr>
                    </a:p>
                  </a:txBody>
                  <a:tcPr marL="94463" marR="94463" anchor="ctr"/>
                </a:tc>
                <a:extLst>
                  <a:ext uri="{0D108BD9-81ED-4DB2-BD59-A6C34878D82A}">
                    <a16:rowId xmlns:a16="http://schemas.microsoft.com/office/drawing/2014/main" val="1736691176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332B8E-8AAD-475B-8E1E-4ACA83BFD292}"/>
              </a:ext>
            </a:extLst>
          </p:cNvPr>
          <p:cNvSpPr txBox="1">
            <a:spLocks/>
          </p:cNvSpPr>
          <p:nvPr/>
        </p:nvSpPr>
        <p:spPr>
          <a:xfrm>
            <a:off x="838200" y="5528244"/>
            <a:ext cx="10198100" cy="39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0000"/>
                </a:solidFill>
              </a:rPr>
              <a:t>1. Income range is based on the 2021 HUD Area Median Income (AMI) for Riverside County of $77,500 for a family of 4.</a:t>
            </a:r>
          </a:p>
        </p:txBody>
      </p:sp>
    </p:spTree>
    <p:extLst>
      <p:ext uri="{BB962C8B-B14F-4D97-AF65-F5344CB8AC3E}">
        <p14:creationId xmlns:p14="http://schemas.microsoft.com/office/powerpoint/2010/main" val="358506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6D2AD-5F27-45E0-9BEA-96720610A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Element Certification	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166E6C1-D930-4A7F-BF31-5415D110E2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078817"/>
              </p:ext>
            </p:extLst>
          </p:nvPr>
        </p:nvGraphicFramePr>
        <p:xfrm>
          <a:off x="838200" y="1339850"/>
          <a:ext cx="10515600" cy="46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3740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ity of Hemet Colors">
      <a:dk1>
        <a:srgbClr val="17406D"/>
      </a:dk1>
      <a:lt1>
        <a:sysClr val="window" lastClr="FFFFFF"/>
      </a:lt1>
      <a:dk2>
        <a:srgbClr val="17406D"/>
      </a:dk2>
      <a:lt2>
        <a:srgbClr val="59A9F2"/>
      </a:lt2>
      <a:accent1>
        <a:srgbClr val="0F6FC6"/>
      </a:accent1>
      <a:accent2>
        <a:srgbClr val="009DD9"/>
      </a:accent2>
      <a:accent3>
        <a:srgbClr val="0BD0D9"/>
      </a:accent3>
      <a:accent4>
        <a:srgbClr val="EAD242"/>
      </a:accent4>
      <a:accent5>
        <a:srgbClr val="D5BE5D"/>
      </a:accent5>
      <a:accent6>
        <a:srgbClr val="A5C249"/>
      </a:accent6>
      <a:hlink>
        <a:srgbClr val="9BCBF7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1186</Words>
  <Application>Microsoft Office PowerPoint</Application>
  <PresentationFormat>Widescreen</PresentationFormat>
  <Paragraphs>241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1_Office Theme</vt:lpstr>
      <vt:lpstr>Housing Element Update 2021-2029</vt:lpstr>
      <vt:lpstr>Agenda</vt:lpstr>
      <vt:lpstr>Updates to General Plan Elements</vt:lpstr>
      <vt:lpstr>Updates to General Plan Elements</vt:lpstr>
      <vt:lpstr>Summary of Housing Element  Update Process</vt:lpstr>
      <vt:lpstr>Housing Element Background</vt:lpstr>
      <vt:lpstr>Housing Element Components</vt:lpstr>
      <vt:lpstr>2021-2029 Hemet RHNA Allocation</vt:lpstr>
      <vt:lpstr>Housing Element Certification </vt:lpstr>
      <vt:lpstr>Certification Non-Compliance</vt:lpstr>
      <vt:lpstr>New Legislation for Housing Elements</vt:lpstr>
      <vt:lpstr>Affirmatively Furthering Fair Housing (AFFH)</vt:lpstr>
      <vt:lpstr>Community Engagement</vt:lpstr>
      <vt:lpstr>Summary of Engagement Efforts </vt:lpstr>
      <vt:lpstr>Virtual Community Workshop</vt:lpstr>
      <vt:lpstr>Tentative Upcoming Engagement Opportunities</vt:lpstr>
      <vt:lpstr>Community Profile</vt:lpstr>
      <vt:lpstr>Community Profile</vt:lpstr>
      <vt:lpstr>The Hemet Community – Population Growth</vt:lpstr>
      <vt:lpstr>The Hemet Community – Race and Ethnicity</vt:lpstr>
      <vt:lpstr>The Hemet Community– Household Characteristics</vt:lpstr>
      <vt:lpstr>Housing in Hemet – Housing Types</vt:lpstr>
      <vt:lpstr>Housing in Hemet – Housing Stock</vt:lpstr>
      <vt:lpstr>Sites Inventory Analysis </vt:lpstr>
      <vt:lpstr>Site Selection Requirements</vt:lpstr>
      <vt:lpstr>Sites Selection Process </vt:lpstr>
      <vt:lpstr>Potential Strategies</vt:lpstr>
      <vt:lpstr>Next Steps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Element Update 2021-2029</dc:title>
  <dc:creator>Galmiche, Ines</dc:creator>
  <cp:lastModifiedBy>Monique Alaniz-Flejter</cp:lastModifiedBy>
  <cp:revision>51</cp:revision>
  <dcterms:created xsi:type="dcterms:W3CDTF">2021-06-01T23:35:44Z</dcterms:created>
  <dcterms:modified xsi:type="dcterms:W3CDTF">2021-06-29T21:30:22Z</dcterms:modified>
</cp:coreProperties>
</file>